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slideLayouts/slideLayout22.xml" ContentType="application/vnd.openxmlformats-officedocument.presentationml.slideLayout+xml"/>
  <Override PartName="/ppt/theme/theme5.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7.xml" ContentType="application/vnd.openxmlformats-officedocument.theme+xml"/>
  <Override PartName="/ppt/slideLayouts/slideLayout45.xml" ContentType="application/vnd.openxmlformats-officedocument.presentationml.slideLayout+xml"/>
  <Override PartName="/ppt/theme/theme8.xml" ContentType="application/vnd.openxmlformats-officedocument.theme+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theme/theme11.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2.xml" ContentType="application/vnd.openxmlformats-officedocument.theme+xml"/>
  <Override PartName="/ppt/slideLayouts/slideLayout57.xml" ContentType="application/vnd.openxmlformats-officedocument.presentationml.slideLayout+xml"/>
  <Override PartName="/ppt/theme/theme1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4.xml" ContentType="application/vnd.openxmlformats-officedocument.theme+xml"/>
  <Override PartName="/ppt/slideLayouts/slideLayout60.xml" ContentType="application/vnd.openxmlformats-officedocument.presentationml.slideLayout+xml"/>
  <Override PartName="/ppt/theme/theme1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6.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1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850" r:id="rId5"/>
    <p:sldMasterId id="2147483682" r:id="rId6"/>
    <p:sldMasterId id="2147483691" r:id="rId7"/>
    <p:sldMasterId id="2147483695" r:id="rId8"/>
    <p:sldMasterId id="2147483699" r:id="rId9"/>
    <p:sldMasterId id="2147483719" r:id="rId10"/>
    <p:sldMasterId id="2147483721" r:id="rId11"/>
    <p:sldMasterId id="2147483723" r:id="rId12"/>
    <p:sldMasterId id="2147483725" r:id="rId13"/>
    <p:sldMasterId id="2147483674" r:id="rId14"/>
    <p:sldMasterId id="2147483733" r:id="rId15"/>
    <p:sldMasterId id="2147483736" r:id="rId16"/>
    <p:sldMasterId id="2147483738" r:id="rId17"/>
    <p:sldMasterId id="2147483740" r:id="rId18"/>
    <p:sldMasterId id="2147483743" r:id="rId19"/>
    <p:sldMasterId id="2147483781" r:id="rId20"/>
    <p:sldMasterId id="2147483729" r:id="rId21"/>
    <p:sldMasterId id="2147483658" r:id="rId22"/>
  </p:sldMasterIdLst>
  <p:notesMasterIdLst>
    <p:notesMasterId r:id="rId101"/>
  </p:notesMasterIdLst>
  <p:handoutMasterIdLst>
    <p:handoutMasterId r:id="rId102"/>
  </p:handoutMasterIdLst>
  <p:sldIdLst>
    <p:sldId id="2022" r:id="rId23"/>
    <p:sldId id="2102" r:id="rId24"/>
    <p:sldId id="330" r:id="rId25"/>
    <p:sldId id="2127" r:id="rId26"/>
    <p:sldId id="2266" r:id="rId27"/>
    <p:sldId id="2369" r:id="rId28"/>
    <p:sldId id="2370" r:id="rId29"/>
    <p:sldId id="2371" r:id="rId30"/>
    <p:sldId id="2372" r:id="rId31"/>
    <p:sldId id="2373" r:id="rId32"/>
    <p:sldId id="2374" r:id="rId33"/>
    <p:sldId id="2267" r:id="rId34"/>
    <p:sldId id="2259" r:id="rId35"/>
    <p:sldId id="2109" r:id="rId36"/>
    <p:sldId id="2260" r:id="rId37"/>
    <p:sldId id="2261" r:id="rId38"/>
    <p:sldId id="2262" r:id="rId39"/>
    <p:sldId id="2263" r:id="rId40"/>
    <p:sldId id="2368" r:id="rId41"/>
    <p:sldId id="2264" r:id="rId42"/>
    <p:sldId id="2334" r:id="rId43"/>
    <p:sldId id="2183" r:id="rId44"/>
    <p:sldId id="2295" r:id="rId45"/>
    <p:sldId id="2340" r:id="rId46"/>
    <p:sldId id="2297" r:id="rId47"/>
    <p:sldId id="2341" r:id="rId48"/>
    <p:sldId id="2343" r:id="rId49"/>
    <p:sldId id="2344" r:id="rId50"/>
    <p:sldId id="2345" r:id="rId51"/>
    <p:sldId id="2346" r:id="rId52"/>
    <p:sldId id="2347" r:id="rId53"/>
    <p:sldId id="2348" r:id="rId54"/>
    <p:sldId id="2349" r:id="rId55"/>
    <p:sldId id="2350" r:id="rId56"/>
    <p:sldId id="2351" r:id="rId57"/>
    <p:sldId id="2352" r:id="rId58"/>
    <p:sldId id="2353" r:id="rId59"/>
    <p:sldId id="2354" r:id="rId60"/>
    <p:sldId id="2355" r:id="rId61"/>
    <p:sldId id="2333" r:id="rId62"/>
    <p:sldId id="2314" r:id="rId63"/>
    <p:sldId id="2182" r:id="rId64"/>
    <p:sldId id="2294" r:id="rId65"/>
    <p:sldId id="2270" r:id="rId66"/>
    <p:sldId id="2271" r:id="rId67"/>
    <p:sldId id="2272" r:id="rId68"/>
    <p:sldId id="2273" r:id="rId69"/>
    <p:sldId id="2274" r:id="rId70"/>
    <p:sldId id="2275" r:id="rId71"/>
    <p:sldId id="2276" r:id="rId72"/>
    <p:sldId id="2278" r:id="rId73"/>
    <p:sldId id="2331" r:id="rId74"/>
    <p:sldId id="2277" r:id="rId75"/>
    <p:sldId id="2268" r:id="rId76"/>
    <p:sldId id="2279" r:id="rId77"/>
    <p:sldId id="2280" r:id="rId78"/>
    <p:sldId id="2282" r:id="rId79"/>
    <p:sldId id="2283" r:id="rId80"/>
    <p:sldId id="2284" r:id="rId81"/>
    <p:sldId id="2328" r:id="rId82"/>
    <p:sldId id="2073" r:id="rId83"/>
    <p:sldId id="2286" r:id="rId84"/>
    <p:sldId id="2287" r:id="rId85"/>
    <p:sldId id="2288" r:id="rId86"/>
    <p:sldId id="2289" r:id="rId87"/>
    <p:sldId id="2290" r:id="rId88"/>
    <p:sldId id="2291" r:id="rId89"/>
    <p:sldId id="2292" r:id="rId90"/>
    <p:sldId id="2293" r:id="rId91"/>
    <p:sldId id="2124" r:id="rId92"/>
    <p:sldId id="2322" r:id="rId93"/>
    <p:sldId id="2375" r:id="rId94"/>
    <p:sldId id="2376" r:id="rId95"/>
    <p:sldId id="2377" r:id="rId96"/>
    <p:sldId id="280" r:id="rId97"/>
    <p:sldId id="2329" r:id="rId98"/>
    <p:sldId id="2320" r:id="rId99"/>
    <p:sldId id="2330"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34EF243-6FE0-439F-B72A-225468E9406D}">
          <p14:sldIdLst>
            <p14:sldId id="2022"/>
            <p14:sldId id="2102"/>
            <p14:sldId id="330"/>
            <p14:sldId id="2127"/>
            <p14:sldId id="2266"/>
            <p14:sldId id="2369"/>
            <p14:sldId id="2370"/>
            <p14:sldId id="2371"/>
            <p14:sldId id="2372"/>
            <p14:sldId id="2373"/>
            <p14:sldId id="2374"/>
            <p14:sldId id="2267"/>
            <p14:sldId id="2259"/>
            <p14:sldId id="2109"/>
            <p14:sldId id="2260"/>
            <p14:sldId id="2261"/>
            <p14:sldId id="2262"/>
            <p14:sldId id="2263"/>
            <p14:sldId id="2368"/>
            <p14:sldId id="2264"/>
            <p14:sldId id="2334"/>
            <p14:sldId id="2183"/>
            <p14:sldId id="2295"/>
            <p14:sldId id="2340"/>
            <p14:sldId id="2297"/>
            <p14:sldId id="2341"/>
            <p14:sldId id="2343"/>
            <p14:sldId id="2344"/>
            <p14:sldId id="2345"/>
            <p14:sldId id="2346"/>
            <p14:sldId id="2347"/>
            <p14:sldId id="2348"/>
            <p14:sldId id="2349"/>
            <p14:sldId id="2350"/>
            <p14:sldId id="2351"/>
            <p14:sldId id="2352"/>
            <p14:sldId id="2353"/>
            <p14:sldId id="2354"/>
            <p14:sldId id="2355"/>
            <p14:sldId id="2333"/>
            <p14:sldId id="2314"/>
            <p14:sldId id="2182"/>
            <p14:sldId id="2294"/>
            <p14:sldId id="2270"/>
            <p14:sldId id="2271"/>
            <p14:sldId id="2272"/>
            <p14:sldId id="2273"/>
            <p14:sldId id="2274"/>
            <p14:sldId id="2275"/>
            <p14:sldId id="2276"/>
            <p14:sldId id="2278"/>
            <p14:sldId id="2331"/>
            <p14:sldId id="2277"/>
            <p14:sldId id="2268"/>
            <p14:sldId id="2279"/>
            <p14:sldId id="2280"/>
            <p14:sldId id="2282"/>
            <p14:sldId id="2283"/>
            <p14:sldId id="2284"/>
            <p14:sldId id="2328"/>
            <p14:sldId id="2073"/>
            <p14:sldId id="2286"/>
            <p14:sldId id="2287"/>
            <p14:sldId id="2288"/>
            <p14:sldId id="2289"/>
            <p14:sldId id="2290"/>
            <p14:sldId id="2291"/>
            <p14:sldId id="2292"/>
            <p14:sldId id="2293"/>
            <p14:sldId id="2124"/>
            <p14:sldId id="2322"/>
            <p14:sldId id="2375"/>
            <p14:sldId id="2376"/>
            <p14:sldId id="2377"/>
            <p14:sldId id="280"/>
            <p14:sldId id="2329"/>
            <p14:sldId id="2320"/>
            <p14:sldId id="2330"/>
          </p14:sldIdLst>
        </p14:section>
        <p14:section name="Untitled Section" id="{EAB3F4F7-B897-4E1F-BDD4-F4B69FB9328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ank, Peter" initials="FP" lastIdx="12" clrIdx="0">
    <p:extLst>
      <p:ext uri="{19B8F6BF-5375-455C-9EA6-DF929625EA0E}">
        <p15:presenceInfo xmlns:p15="http://schemas.microsoft.com/office/powerpoint/2012/main" userId="S::pfrank@doe.nj.gov::1fa809db-4681-424a-93c4-17c3613d38d5" providerId="AD"/>
      </p:ext>
    </p:extLst>
  </p:cmAuthor>
  <p:cmAuthor id="2" name="Ehling, Kathleen" initials="EK" lastIdx="3" clrIdx="1">
    <p:extLst>
      <p:ext uri="{19B8F6BF-5375-455C-9EA6-DF929625EA0E}">
        <p15:presenceInfo xmlns:p15="http://schemas.microsoft.com/office/powerpoint/2012/main" userId="S::kehling@doe.nj.gov::0e8e584d-e448-49b8-afc8-3a6c7b8b3d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2405"/>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8774" autoAdjust="0"/>
  </p:normalViewPr>
  <p:slideViewPr>
    <p:cSldViewPr snapToGrid="0">
      <p:cViewPr varScale="1">
        <p:scale>
          <a:sx n="114" d="100"/>
          <a:sy n="114" d="100"/>
        </p:scale>
        <p:origin x="438" y="10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18.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3.xml"/><Relationship Id="rId107" Type="http://schemas.openxmlformats.org/officeDocument/2006/relationships/tableStyles" Target="tableStyles.xml"/><Relationship Id="rId11" Type="http://schemas.openxmlformats.org/officeDocument/2006/relationships/slideMaster" Target="slideMasters/slideMaster8.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handoutMaster" Target="handoutMasters/handoutMaster1.xml"/><Relationship Id="rId5" Type="http://schemas.openxmlformats.org/officeDocument/2006/relationships/slideMaster" Target="slideMasters/slideMaster2.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19.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commentAuthors" Target="commentAuthor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6" Type="http://schemas.openxmlformats.org/officeDocument/2006/relationships/theme" Target="theme/theme1.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customXml" Target="../customXml/item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customXml" Target="../customXml/item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s>
</file>

<file path=ppt/charts/_rels/chart1.xml.rels><?xml version="1.0" encoding="UTF-8" standalone="yes"?>
<Relationships xmlns="http://schemas.openxmlformats.org/package/2006/relationships"><Relationship Id="rId3" Type="http://schemas.openxmlformats.org/officeDocument/2006/relationships/oleObject" Target="https://doe365.sharepoint.com/sites/SELDayTeam-21stCCLC/Shared%20Documents/21st%20CCLC/ALL%20GRANTEE%20INFORMATION%20(MULTIPLE%20YEARS)/2023-2024%20Grantee%20Information/2023-2024%20Grantees%20by%20Cohort%20and%20Program%20Offic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oe365.sharepoint.com/sites/SELDayTeam-21stCCLC/Shared%20Documents/21st%20CCLC/ALL%20GRANTEE%20INFORMATION%20(MULTIPLE%20YEARS)/2023-2024%20Grantee%20Information/2023-2024%20Grantees%20by%20Cohort%20and%20Program%20Officer.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'Programs Master'!$N$1</c:f>
              <c:strCache>
                <c:ptCount val="1"/>
                <c:pt idx="0">
                  <c:v>Number of 21st CCLC Programs</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a:outerShdw blurRad="50800" dist="38100" dir="18900000" algn="bl" rotWithShape="0">
                <a:prstClr val="black">
                  <a:alpha val="40000"/>
                </a:prstClr>
              </a:outerShdw>
            </a:effectLst>
          </c:spPr>
          <c:invertIfNegative val="0"/>
          <c:dPt>
            <c:idx val="0"/>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2-E81C-43D7-9D4F-D8A89E22E8D0}"/>
              </c:ext>
            </c:extLst>
          </c:dPt>
          <c:dPt>
            <c:idx val="1"/>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3-E81C-43D7-9D4F-D8A89E22E8D0}"/>
              </c:ext>
            </c:extLst>
          </c:dPt>
          <c:dPt>
            <c:idx val="2"/>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4-E81C-43D7-9D4F-D8A89E22E8D0}"/>
              </c:ext>
            </c:extLst>
          </c:dPt>
          <c:dPt>
            <c:idx val="3"/>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5-E81C-43D7-9D4F-D8A89E22E8D0}"/>
              </c:ext>
            </c:extLst>
          </c:dPt>
          <c:dPt>
            <c:idx val="4"/>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6-E81C-43D7-9D4F-D8A89E22E8D0}"/>
              </c:ext>
            </c:extLst>
          </c:dPt>
          <c:dPt>
            <c:idx val="5"/>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7-E81C-43D7-9D4F-D8A89E22E8D0}"/>
              </c:ext>
            </c:extLst>
          </c:dPt>
          <c:dPt>
            <c:idx val="6"/>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8-E81C-43D7-9D4F-D8A89E22E8D0}"/>
              </c:ext>
            </c:extLst>
          </c:dPt>
          <c:dPt>
            <c:idx val="7"/>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9-E81C-43D7-9D4F-D8A89E22E8D0}"/>
              </c:ext>
            </c:extLst>
          </c:dPt>
          <c:dPt>
            <c:idx val="8"/>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A-E81C-43D7-9D4F-D8A89E22E8D0}"/>
              </c:ext>
            </c:extLst>
          </c:dPt>
          <c:dPt>
            <c:idx val="10"/>
            <c:invertIfNegative val="0"/>
            <c:bubble3D val="0"/>
            <c:spPr>
              <a:solidFill>
                <a:srgbClr val="FAAF4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B-E81C-43D7-9D4F-D8A89E22E8D0}"/>
              </c:ext>
            </c:extLst>
          </c:dPt>
          <c:dPt>
            <c:idx val="11"/>
            <c:invertIfNegative val="0"/>
            <c:bubble3D val="0"/>
            <c:spPr>
              <a:solidFill>
                <a:srgbClr val="FAAF4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C-E81C-43D7-9D4F-D8A89E22E8D0}"/>
              </c:ext>
            </c:extLst>
          </c:dPt>
          <c:dPt>
            <c:idx val="12"/>
            <c:invertIfNegative val="0"/>
            <c:bubble3D val="0"/>
            <c:spPr>
              <a:solidFill>
                <a:srgbClr val="FAAF4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D-E81C-43D7-9D4F-D8A89E22E8D0}"/>
              </c:ext>
            </c:extLst>
          </c:dPt>
          <c:dPt>
            <c:idx val="15"/>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E-E81C-43D7-9D4F-D8A89E22E8D0}"/>
              </c:ext>
            </c:extLst>
          </c:dPt>
          <c:dPt>
            <c:idx val="16"/>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F-E81C-43D7-9D4F-D8A89E22E8D0}"/>
              </c:ext>
            </c:extLst>
          </c:dPt>
          <c:dPt>
            <c:idx val="17"/>
            <c:invertIfNegative val="0"/>
            <c:bubble3D val="0"/>
            <c:spPr>
              <a:solidFill>
                <a:srgbClr val="FAAF4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0-E81C-43D7-9D4F-D8A89E22E8D0}"/>
              </c:ext>
            </c:extLst>
          </c:dPt>
          <c:dPt>
            <c:idx val="18"/>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1-E81C-43D7-9D4F-D8A89E22E8D0}"/>
              </c:ext>
            </c:extLst>
          </c:dPt>
          <c:dPt>
            <c:idx val="19"/>
            <c:invertIfNegative val="0"/>
            <c:bubble3D val="0"/>
            <c:spPr>
              <a:solidFill>
                <a:srgbClr val="6E2306"/>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2-E81C-43D7-9D4F-D8A89E22E8D0}"/>
              </c:ext>
            </c:extLst>
          </c:dPt>
          <c:dPt>
            <c:idx val="20"/>
            <c:invertIfNegative val="0"/>
            <c:bubble3D val="0"/>
            <c:spPr>
              <a:solidFill>
                <a:srgbClr val="3C5E81"/>
              </a:solidFill>
              <a:ln>
                <a:no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13-E81C-43D7-9D4F-D8A89E22E8D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'Programs Master'!$M$2:$M$22</c:f>
              <c:strCache>
                <c:ptCount val="21"/>
                <c:pt idx="0">
                  <c:v>Atlantic County</c:v>
                </c:pt>
                <c:pt idx="1">
                  <c:v>Bergen County</c:v>
                </c:pt>
                <c:pt idx="2">
                  <c:v>Burlington County</c:v>
                </c:pt>
                <c:pt idx="3">
                  <c:v>Camden County</c:v>
                </c:pt>
                <c:pt idx="4">
                  <c:v>Cape May County</c:v>
                </c:pt>
                <c:pt idx="5">
                  <c:v>Cumberland County</c:v>
                </c:pt>
                <c:pt idx="6">
                  <c:v>Essex County</c:v>
                </c:pt>
                <c:pt idx="7">
                  <c:v>Gloucester County</c:v>
                </c:pt>
                <c:pt idx="8">
                  <c:v>Hudson County</c:v>
                </c:pt>
                <c:pt idx="9">
                  <c:v>Hunterdon County</c:v>
                </c:pt>
                <c:pt idx="10">
                  <c:v>Mercer County</c:v>
                </c:pt>
                <c:pt idx="11">
                  <c:v>Middlesex County</c:v>
                </c:pt>
                <c:pt idx="12">
                  <c:v>Monmouth County</c:v>
                </c:pt>
                <c:pt idx="13">
                  <c:v>Morris County</c:v>
                </c:pt>
                <c:pt idx="14">
                  <c:v>Ocean County</c:v>
                </c:pt>
                <c:pt idx="15">
                  <c:v>Passaic County</c:v>
                </c:pt>
                <c:pt idx="16">
                  <c:v>Salem County</c:v>
                </c:pt>
                <c:pt idx="17">
                  <c:v>Somerset County</c:v>
                </c:pt>
                <c:pt idx="18">
                  <c:v>Sussex County</c:v>
                </c:pt>
                <c:pt idx="19">
                  <c:v>Union County</c:v>
                </c:pt>
                <c:pt idx="20">
                  <c:v>Warren County</c:v>
                </c:pt>
              </c:strCache>
            </c:strRef>
          </c:cat>
          <c:val>
            <c:numRef>
              <c:f>'Programs Master'!$N$2:$N$22</c:f>
              <c:numCache>
                <c:formatCode>General</c:formatCode>
                <c:ptCount val="21"/>
                <c:pt idx="0">
                  <c:v>7</c:v>
                </c:pt>
                <c:pt idx="1">
                  <c:v>3</c:v>
                </c:pt>
                <c:pt idx="2">
                  <c:v>1</c:v>
                </c:pt>
                <c:pt idx="3">
                  <c:v>5</c:v>
                </c:pt>
                <c:pt idx="4">
                  <c:v>1</c:v>
                </c:pt>
                <c:pt idx="5">
                  <c:v>3</c:v>
                </c:pt>
                <c:pt idx="6">
                  <c:v>8</c:v>
                </c:pt>
                <c:pt idx="7">
                  <c:v>4</c:v>
                </c:pt>
                <c:pt idx="8">
                  <c:v>9</c:v>
                </c:pt>
                <c:pt idx="9">
                  <c:v>0</c:v>
                </c:pt>
                <c:pt idx="10">
                  <c:v>3</c:v>
                </c:pt>
                <c:pt idx="11">
                  <c:v>3</c:v>
                </c:pt>
                <c:pt idx="12">
                  <c:v>2</c:v>
                </c:pt>
                <c:pt idx="13">
                  <c:v>0</c:v>
                </c:pt>
                <c:pt idx="14">
                  <c:v>0</c:v>
                </c:pt>
                <c:pt idx="15">
                  <c:v>9</c:v>
                </c:pt>
                <c:pt idx="16">
                  <c:v>1</c:v>
                </c:pt>
                <c:pt idx="17">
                  <c:v>1</c:v>
                </c:pt>
                <c:pt idx="18">
                  <c:v>2</c:v>
                </c:pt>
                <c:pt idx="19">
                  <c:v>5</c:v>
                </c:pt>
                <c:pt idx="20">
                  <c:v>1</c:v>
                </c:pt>
              </c:numCache>
            </c:numRef>
          </c:val>
          <c:extLst>
            <c:ext xmlns:c16="http://schemas.microsoft.com/office/drawing/2014/chart" uri="{C3380CC4-5D6E-409C-BE32-E72D297353CC}">
              <c16:uniqueId val="{00000000-E81C-43D7-9D4F-D8A89E22E8D0}"/>
            </c:ext>
          </c:extLst>
        </c:ser>
        <c:dLbls>
          <c:dLblPos val="outEnd"/>
          <c:showLegendKey val="0"/>
          <c:showVal val="1"/>
          <c:showCatName val="0"/>
          <c:showSerName val="0"/>
          <c:showPercent val="0"/>
          <c:showBubbleSize val="0"/>
        </c:dLbls>
        <c:gapWidth val="102"/>
        <c:overlap val="30"/>
        <c:axId val="484404063"/>
        <c:axId val="484386591"/>
      </c:barChart>
      <c:catAx>
        <c:axId val="484404063"/>
        <c:scaling>
          <c:orientation val="minMax"/>
        </c:scaling>
        <c:delete val="0"/>
        <c:axPos val="b"/>
        <c:title>
          <c:tx>
            <c:rich>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r>
                  <a:rPr lang="en-US" b="1"/>
                  <a:t>New Jersey County </a:t>
                </a:r>
              </a:p>
            </c:rich>
          </c:tx>
          <c:overlay val="0"/>
          <c:spPr>
            <a:noFill/>
            <a:ln>
              <a:noFill/>
            </a:ln>
            <a:effectLst/>
          </c:spPr>
          <c:txPr>
            <a:bodyPr rot="0" spcFirstLastPara="1" vertOverflow="ellipsis" vert="horz" wrap="square" anchor="ctr" anchorCtr="1"/>
            <a:lstStyle/>
            <a:p>
              <a:pPr>
                <a:defRPr sz="1197"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484386591"/>
        <c:crosses val="autoZero"/>
        <c:auto val="1"/>
        <c:lblAlgn val="ctr"/>
        <c:lblOffset val="100"/>
        <c:noMultiLvlLbl val="0"/>
      </c:catAx>
      <c:valAx>
        <c:axId val="484386591"/>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title>
          <c:tx>
            <c:rich>
              <a:bodyPr rot="-540000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r>
                  <a:rPr lang="en-US" sz="1050" b="1"/>
                  <a:t>Number of 21st CCLC Programs</a:t>
                </a:r>
              </a:p>
            </c:rich>
          </c:tx>
          <c:overlay val="0"/>
          <c:spPr>
            <a:noFill/>
            <a:ln>
              <a:noFill/>
            </a:ln>
            <a:effectLst/>
          </c:spPr>
          <c:txPr>
            <a:bodyPr rot="-5400000" spcFirstLastPara="1" vertOverflow="ellipsis" vert="horz" wrap="square" anchor="ctr" anchorCtr="1"/>
            <a:lstStyle/>
            <a:p>
              <a:pPr>
                <a:defRPr sz="1050" b="1" i="0" u="none" strike="noStrike" kern="1200" cap="all"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844040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en-US" sz="1600"/>
              <a:t>21st CCLC Programs by Geographical Region </a:t>
            </a:r>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dPt>
            <c:idx val="0"/>
            <c:bubble3D val="0"/>
            <c:spPr>
              <a:solidFill>
                <a:srgbClr val="6E230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E731-4092-9573-854543A9B557}"/>
              </c:ext>
            </c:extLst>
          </c:dPt>
          <c:dPt>
            <c:idx val="1"/>
            <c:bubble3D val="0"/>
            <c:spPr>
              <a:solidFill>
                <a:srgbClr val="FAAF4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E731-4092-9573-854543A9B557}"/>
              </c:ext>
            </c:extLst>
          </c:dPt>
          <c:dPt>
            <c:idx val="2"/>
            <c:bubble3D val="0"/>
            <c:spPr>
              <a:solidFill>
                <a:srgbClr val="3C5E8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E731-4092-9573-854543A9B557}"/>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'Programs Master'!$P$3:$P$5</c:f>
              <c:strCache>
                <c:ptCount val="3"/>
                <c:pt idx="0">
                  <c:v>North </c:v>
                </c:pt>
                <c:pt idx="1">
                  <c:v>Central </c:v>
                </c:pt>
                <c:pt idx="2">
                  <c:v>South </c:v>
                </c:pt>
              </c:strCache>
            </c:strRef>
          </c:cat>
          <c:val>
            <c:numRef>
              <c:f>'Programs Master'!$Q$3:$Q$5</c:f>
              <c:numCache>
                <c:formatCode>General</c:formatCode>
                <c:ptCount val="3"/>
                <c:pt idx="0">
                  <c:v>33</c:v>
                </c:pt>
                <c:pt idx="1">
                  <c:v>13</c:v>
                </c:pt>
                <c:pt idx="2">
                  <c:v>22</c:v>
                </c:pt>
              </c:numCache>
            </c:numRef>
          </c:val>
          <c:extLst>
            <c:ext xmlns:c16="http://schemas.microsoft.com/office/drawing/2014/chart" uri="{C3380CC4-5D6E-409C-BE32-E72D297353CC}">
              <c16:uniqueId val="{00000006-E731-4092-9573-854543A9B557}"/>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B0485-3847-4E0F-AC58-7A1EB50CC48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9FA2DC-C7A8-4CD5-B6E7-7FCD441FDB98}">
      <dgm:prSet/>
      <dgm:spPr/>
      <dgm:t>
        <a:bodyPr/>
        <a:lstStyle/>
        <a:p>
          <a:pPr>
            <a:lnSpc>
              <a:spcPct val="100000"/>
            </a:lnSpc>
          </a:pPr>
          <a:r>
            <a:rPr lang="en-US" dirty="0"/>
            <a:t>Focus resources on student populations who need and deserve the most assistance. </a:t>
          </a:r>
        </a:p>
      </dgm:t>
    </dgm:pt>
    <dgm:pt modelId="{F3A129AC-3DE8-4215-BB9B-2B186C2F8BD2}" type="parTrans" cxnId="{59B8737C-1B81-40C6-BBB4-D6970B3D1BC1}">
      <dgm:prSet/>
      <dgm:spPr/>
      <dgm:t>
        <a:bodyPr/>
        <a:lstStyle/>
        <a:p>
          <a:endParaRPr lang="en-US"/>
        </a:p>
      </dgm:t>
    </dgm:pt>
    <dgm:pt modelId="{19837082-993D-4309-9C6E-0BD679AD6C05}" type="sibTrans" cxnId="{59B8737C-1B81-40C6-BBB4-D6970B3D1BC1}">
      <dgm:prSet/>
      <dgm:spPr/>
      <dgm:t>
        <a:bodyPr/>
        <a:lstStyle/>
        <a:p>
          <a:endParaRPr lang="en-US"/>
        </a:p>
      </dgm:t>
    </dgm:pt>
    <dgm:pt modelId="{91DF4F2F-B1C0-41CE-991C-DA6FE2C4DE91}">
      <dgm:prSet/>
      <dgm:spPr/>
      <dgm:t>
        <a:bodyPr/>
        <a:lstStyle/>
        <a:p>
          <a:pPr rtl="0">
            <a:lnSpc>
              <a:spcPct val="100000"/>
            </a:lnSpc>
          </a:pPr>
          <a:r>
            <a:rPr lang="en-US" dirty="0">
              <a:latin typeface="Palatino Linotype"/>
            </a:rPr>
            <a:t>Using fair, transparent, and meaningful metrics, </a:t>
          </a:r>
          <a:r>
            <a:rPr lang="en-US" dirty="0"/>
            <a:t>identify what schools/districts need the most support.  </a:t>
          </a:r>
        </a:p>
      </dgm:t>
    </dgm:pt>
    <dgm:pt modelId="{39C5F9A9-EEC6-498E-AAFD-11A7726715A9}" type="parTrans" cxnId="{B34FFB7F-AF0C-4DEF-AA2B-152BA2AD16ED}">
      <dgm:prSet/>
      <dgm:spPr/>
      <dgm:t>
        <a:bodyPr/>
        <a:lstStyle/>
        <a:p>
          <a:endParaRPr lang="en-US"/>
        </a:p>
      </dgm:t>
    </dgm:pt>
    <dgm:pt modelId="{11701937-9222-41AF-899A-F49BBF9537E2}" type="sibTrans" cxnId="{B34FFB7F-AF0C-4DEF-AA2B-152BA2AD16ED}">
      <dgm:prSet/>
      <dgm:spPr/>
      <dgm:t>
        <a:bodyPr/>
        <a:lstStyle/>
        <a:p>
          <a:endParaRPr lang="en-US"/>
        </a:p>
      </dgm:t>
    </dgm:pt>
    <dgm:pt modelId="{5016ABE8-A01F-4FEB-93C5-001A0F4D2380}">
      <dgm:prSet/>
      <dgm:spPr/>
      <dgm:t>
        <a:bodyPr/>
        <a:lstStyle/>
        <a:p>
          <a:pPr rtl="0">
            <a:lnSpc>
              <a:spcPct val="100000"/>
            </a:lnSpc>
          </a:pPr>
          <a:r>
            <a:rPr lang="en-US" dirty="0"/>
            <a:t>Support</a:t>
          </a:r>
          <a:r>
            <a:rPr lang="en-US" dirty="0">
              <a:latin typeface="Palatino Linotype"/>
            </a:rPr>
            <a:t> those</a:t>
          </a:r>
          <a:r>
            <a:rPr lang="en-US" dirty="0"/>
            <a:t> LEAs to identify and provide the appropriate interventions their students </a:t>
          </a:r>
          <a:r>
            <a:rPr lang="en-US" dirty="0">
              <a:latin typeface="Palatino Linotype"/>
            </a:rPr>
            <a:t>need</a:t>
          </a:r>
          <a:r>
            <a:rPr lang="en-US" dirty="0"/>
            <a:t> through a process of continuous improvement.</a:t>
          </a:r>
        </a:p>
      </dgm:t>
    </dgm:pt>
    <dgm:pt modelId="{BFBAD44C-619E-4867-A300-5DDEBC56A960}" type="parTrans" cxnId="{0DBA11BF-FC2C-408E-95B7-BC0B2D48AA2B}">
      <dgm:prSet/>
      <dgm:spPr/>
      <dgm:t>
        <a:bodyPr/>
        <a:lstStyle/>
        <a:p>
          <a:endParaRPr lang="en-US"/>
        </a:p>
      </dgm:t>
    </dgm:pt>
    <dgm:pt modelId="{4E72C1AE-52FC-4582-9A2B-F20E79DC6A61}" type="sibTrans" cxnId="{0DBA11BF-FC2C-408E-95B7-BC0B2D48AA2B}">
      <dgm:prSet/>
      <dgm:spPr/>
      <dgm:t>
        <a:bodyPr/>
        <a:lstStyle/>
        <a:p>
          <a:endParaRPr lang="en-US"/>
        </a:p>
      </dgm:t>
    </dgm:pt>
    <dgm:pt modelId="{44CEC3A9-4526-4347-B512-8131FF1AD9F8}">
      <dgm:prSet/>
      <dgm:spPr/>
      <dgm:t>
        <a:bodyPr/>
        <a:lstStyle/>
        <a:p>
          <a:pPr>
            <a:lnSpc>
              <a:spcPct val="100000"/>
            </a:lnSpc>
          </a:pPr>
          <a:r>
            <a:rPr lang="en-US"/>
            <a:t>Recruit, prepare, retain, and support educators to ensure all students have access to high quality teachers.</a:t>
          </a:r>
        </a:p>
      </dgm:t>
    </dgm:pt>
    <dgm:pt modelId="{F1A60289-3515-4226-A447-09C3F90CED60}" type="parTrans" cxnId="{E9D541F7-4D85-4D0B-9529-7B11E730F399}">
      <dgm:prSet/>
      <dgm:spPr/>
      <dgm:t>
        <a:bodyPr/>
        <a:lstStyle/>
        <a:p>
          <a:endParaRPr lang="en-US"/>
        </a:p>
      </dgm:t>
    </dgm:pt>
    <dgm:pt modelId="{6C3E04C8-1696-4BB4-8453-0E8CE8A9470E}" type="sibTrans" cxnId="{E9D541F7-4D85-4D0B-9529-7B11E730F399}">
      <dgm:prSet/>
      <dgm:spPr/>
      <dgm:t>
        <a:bodyPr/>
        <a:lstStyle/>
        <a:p>
          <a:endParaRPr lang="en-US"/>
        </a:p>
      </dgm:t>
    </dgm:pt>
    <dgm:pt modelId="{5A5DA1E5-B84D-405F-A417-62F748CD316E}" type="pres">
      <dgm:prSet presAssocID="{C97B0485-3847-4E0F-AC58-7A1EB50CC48C}" presName="root" presStyleCnt="0">
        <dgm:presLayoutVars>
          <dgm:dir/>
          <dgm:resizeHandles val="exact"/>
        </dgm:presLayoutVars>
      </dgm:prSet>
      <dgm:spPr/>
    </dgm:pt>
    <dgm:pt modelId="{04E23A50-6329-49FC-9812-5BBC4E1E800B}" type="pres">
      <dgm:prSet presAssocID="{EE9FA2DC-C7A8-4CD5-B6E7-7FCD441FDB98}" presName="compNode" presStyleCnt="0"/>
      <dgm:spPr/>
    </dgm:pt>
    <dgm:pt modelId="{18DC17C8-717E-417E-876A-B5BFFE27A4B5}" type="pres">
      <dgm:prSet presAssocID="{EE9FA2DC-C7A8-4CD5-B6E7-7FCD441FDB98}" presName="bgRect" presStyleLbl="bgShp" presStyleIdx="0" presStyleCnt="4"/>
      <dgm:spPr/>
    </dgm:pt>
    <dgm:pt modelId="{E361ACD4-3E88-40B9-83C3-8868D4F641A4}" type="pres">
      <dgm:prSet presAssocID="{EE9FA2DC-C7A8-4CD5-B6E7-7FCD441FDB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6E73C001-A928-4306-956C-4F26011CB763}" type="pres">
      <dgm:prSet presAssocID="{EE9FA2DC-C7A8-4CD5-B6E7-7FCD441FDB98}" presName="spaceRect" presStyleCnt="0"/>
      <dgm:spPr/>
    </dgm:pt>
    <dgm:pt modelId="{B9D79D65-980A-4E3C-93CF-E1348FFDE703}" type="pres">
      <dgm:prSet presAssocID="{EE9FA2DC-C7A8-4CD5-B6E7-7FCD441FDB98}" presName="parTx" presStyleLbl="revTx" presStyleIdx="0" presStyleCnt="4">
        <dgm:presLayoutVars>
          <dgm:chMax val="0"/>
          <dgm:chPref val="0"/>
        </dgm:presLayoutVars>
      </dgm:prSet>
      <dgm:spPr/>
    </dgm:pt>
    <dgm:pt modelId="{EA467D50-9983-4BE8-9148-F5AFDE9371B1}" type="pres">
      <dgm:prSet presAssocID="{19837082-993D-4309-9C6E-0BD679AD6C05}" presName="sibTrans" presStyleCnt="0"/>
      <dgm:spPr/>
    </dgm:pt>
    <dgm:pt modelId="{029622F1-AC5F-4D22-B38C-81EBE03BB9E9}" type="pres">
      <dgm:prSet presAssocID="{91DF4F2F-B1C0-41CE-991C-DA6FE2C4DE91}" presName="compNode" presStyleCnt="0"/>
      <dgm:spPr/>
    </dgm:pt>
    <dgm:pt modelId="{EF1F8C92-E9A2-46C0-B0DF-0B9B8E5D1E81}" type="pres">
      <dgm:prSet presAssocID="{91DF4F2F-B1C0-41CE-991C-DA6FE2C4DE91}" presName="bgRect" presStyleLbl="bgShp" presStyleIdx="1" presStyleCnt="4"/>
      <dgm:spPr/>
    </dgm:pt>
    <dgm:pt modelId="{00950DF5-9451-4C53-9000-631192DC68A1}" type="pres">
      <dgm:prSet presAssocID="{91DF4F2F-B1C0-41CE-991C-DA6FE2C4DE91}"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BCDC8548-CFCF-40E8-A2B0-42CFA8D31770}" type="pres">
      <dgm:prSet presAssocID="{91DF4F2F-B1C0-41CE-991C-DA6FE2C4DE91}" presName="spaceRect" presStyleCnt="0"/>
      <dgm:spPr/>
    </dgm:pt>
    <dgm:pt modelId="{FE561F9D-380B-46BE-928C-28A8E42C2DAE}" type="pres">
      <dgm:prSet presAssocID="{91DF4F2F-B1C0-41CE-991C-DA6FE2C4DE91}" presName="parTx" presStyleLbl="revTx" presStyleIdx="1" presStyleCnt="4">
        <dgm:presLayoutVars>
          <dgm:chMax val="0"/>
          <dgm:chPref val="0"/>
        </dgm:presLayoutVars>
      </dgm:prSet>
      <dgm:spPr/>
    </dgm:pt>
    <dgm:pt modelId="{89A94082-AC72-4DC2-8323-FC9B4B84F9A7}" type="pres">
      <dgm:prSet presAssocID="{11701937-9222-41AF-899A-F49BBF9537E2}" presName="sibTrans" presStyleCnt="0"/>
      <dgm:spPr/>
    </dgm:pt>
    <dgm:pt modelId="{DF1AEC33-6250-4382-A43F-14A1545299E1}" type="pres">
      <dgm:prSet presAssocID="{5016ABE8-A01F-4FEB-93C5-001A0F4D2380}" presName="compNode" presStyleCnt="0"/>
      <dgm:spPr/>
    </dgm:pt>
    <dgm:pt modelId="{D8DD40B2-2250-4F45-AB25-0A080E2EE9E7}" type="pres">
      <dgm:prSet presAssocID="{5016ABE8-A01F-4FEB-93C5-001A0F4D2380}" presName="bgRect" presStyleLbl="bgShp" presStyleIdx="2" presStyleCnt="4"/>
      <dgm:spPr/>
    </dgm:pt>
    <dgm:pt modelId="{D2602533-47F6-48BA-B168-7AC7825332F8}" type="pres">
      <dgm:prSet presAssocID="{5016ABE8-A01F-4FEB-93C5-001A0F4D238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6B5BB17E-7F39-48BA-8D8E-6C4909B95588}" type="pres">
      <dgm:prSet presAssocID="{5016ABE8-A01F-4FEB-93C5-001A0F4D2380}" presName="spaceRect" presStyleCnt="0"/>
      <dgm:spPr/>
    </dgm:pt>
    <dgm:pt modelId="{5FBD93D0-E375-46C5-88EE-0222CD761256}" type="pres">
      <dgm:prSet presAssocID="{5016ABE8-A01F-4FEB-93C5-001A0F4D2380}" presName="parTx" presStyleLbl="revTx" presStyleIdx="2" presStyleCnt="4">
        <dgm:presLayoutVars>
          <dgm:chMax val="0"/>
          <dgm:chPref val="0"/>
        </dgm:presLayoutVars>
      </dgm:prSet>
      <dgm:spPr/>
    </dgm:pt>
    <dgm:pt modelId="{25203029-D9DC-4A08-BA29-870D01BE7D30}" type="pres">
      <dgm:prSet presAssocID="{4E72C1AE-52FC-4582-9A2B-F20E79DC6A61}" presName="sibTrans" presStyleCnt="0"/>
      <dgm:spPr/>
    </dgm:pt>
    <dgm:pt modelId="{E37BCD38-F771-4C40-A647-578E191467CE}" type="pres">
      <dgm:prSet presAssocID="{44CEC3A9-4526-4347-B512-8131FF1AD9F8}" presName="compNode" presStyleCnt="0"/>
      <dgm:spPr/>
    </dgm:pt>
    <dgm:pt modelId="{5667725B-F7B2-446C-B0E0-8859D4A5B547}" type="pres">
      <dgm:prSet presAssocID="{44CEC3A9-4526-4347-B512-8131FF1AD9F8}" presName="bgRect" presStyleLbl="bgShp" presStyleIdx="3" presStyleCnt="4"/>
      <dgm:spPr/>
    </dgm:pt>
    <dgm:pt modelId="{C32F0D3F-434F-4737-8657-3B8F052E9E44}" type="pres">
      <dgm:prSet presAssocID="{44CEC3A9-4526-4347-B512-8131FF1AD9F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iploma Roll"/>
        </a:ext>
      </dgm:extLst>
    </dgm:pt>
    <dgm:pt modelId="{BD66AAE1-9DCB-46BD-B062-CF537AF7DA5A}" type="pres">
      <dgm:prSet presAssocID="{44CEC3A9-4526-4347-B512-8131FF1AD9F8}" presName="spaceRect" presStyleCnt="0"/>
      <dgm:spPr/>
    </dgm:pt>
    <dgm:pt modelId="{4B30A55F-4EC3-4672-B726-65E14D73873F}" type="pres">
      <dgm:prSet presAssocID="{44CEC3A9-4526-4347-B512-8131FF1AD9F8}" presName="parTx" presStyleLbl="revTx" presStyleIdx="3" presStyleCnt="4">
        <dgm:presLayoutVars>
          <dgm:chMax val="0"/>
          <dgm:chPref val="0"/>
        </dgm:presLayoutVars>
      </dgm:prSet>
      <dgm:spPr/>
    </dgm:pt>
  </dgm:ptLst>
  <dgm:cxnLst>
    <dgm:cxn modelId="{4E38E867-9BA6-4E2F-B938-FB2101FEE721}" type="presOf" srcId="{EE9FA2DC-C7A8-4CD5-B6E7-7FCD441FDB98}" destId="{B9D79D65-980A-4E3C-93CF-E1348FFDE703}" srcOrd="0" destOrd="0" presId="urn:microsoft.com/office/officeart/2018/2/layout/IconVerticalSolidList"/>
    <dgm:cxn modelId="{7E313E53-7C9B-480E-8E33-130BDD140999}" type="presOf" srcId="{44CEC3A9-4526-4347-B512-8131FF1AD9F8}" destId="{4B30A55F-4EC3-4672-B726-65E14D73873F}" srcOrd="0" destOrd="0" presId="urn:microsoft.com/office/officeart/2018/2/layout/IconVerticalSolidList"/>
    <dgm:cxn modelId="{59B8737C-1B81-40C6-BBB4-D6970B3D1BC1}" srcId="{C97B0485-3847-4E0F-AC58-7A1EB50CC48C}" destId="{EE9FA2DC-C7A8-4CD5-B6E7-7FCD441FDB98}" srcOrd="0" destOrd="0" parTransId="{F3A129AC-3DE8-4215-BB9B-2B186C2F8BD2}" sibTransId="{19837082-993D-4309-9C6E-0BD679AD6C05}"/>
    <dgm:cxn modelId="{B34FFB7F-AF0C-4DEF-AA2B-152BA2AD16ED}" srcId="{C97B0485-3847-4E0F-AC58-7A1EB50CC48C}" destId="{91DF4F2F-B1C0-41CE-991C-DA6FE2C4DE91}" srcOrd="1" destOrd="0" parTransId="{39C5F9A9-EEC6-498E-AAFD-11A7726715A9}" sibTransId="{11701937-9222-41AF-899A-F49BBF9537E2}"/>
    <dgm:cxn modelId="{8AED33AB-153C-4B2A-B329-D4FAD500C955}" type="presOf" srcId="{C97B0485-3847-4E0F-AC58-7A1EB50CC48C}" destId="{5A5DA1E5-B84D-405F-A417-62F748CD316E}" srcOrd="0" destOrd="0" presId="urn:microsoft.com/office/officeart/2018/2/layout/IconVerticalSolidList"/>
    <dgm:cxn modelId="{0DBA11BF-FC2C-408E-95B7-BC0B2D48AA2B}" srcId="{C97B0485-3847-4E0F-AC58-7A1EB50CC48C}" destId="{5016ABE8-A01F-4FEB-93C5-001A0F4D2380}" srcOrd="2" destOrd="0" parTransId="{BFBAD44C-619E-4867-A300-5DDEBC56A960}" sibTransId="{4E72C1AE-52FC-4582-9A2B-F20E79DC6A61}"/>
    <dgm:cxn modelId="{119E99DD-B9A9-46E8-86CB-02816BCE9628}" type="presOf" srcId="{91DF4F2F-B1C0-41CE-991C-DA6FE2C4DE91}" destId="{FE561F9D-380B-46BE-928C-28A8E42C2DAE}" srcOrd="0" destOrd="0" presId="urn:microsoft.com/office/officeart/2018/2/layout/IconVerticalSolidList"/>
    <dgm:cxn modelId="{E9D541F7-4D85-4D0B-9529-7B11E730F399}" srcId="{C97B0485-3847-4E0F-AC58-7A1EB50CC48C}" destId="{44CEC3A9-4526-4347-B512-8131FF1AD9F8}" srcOrd="3" destOrd="0" parTransId="{F1A60289-3515-4226-A447-09C3F90CED60}" sibTransId="{6C3E04C8-1696-4BB4-8453-0E8CE8A9470E}"/>
    <dgm:cxn modelId="{0AFAD0F9-D8C6-4318-9117-962AAADB0AA6}" type="presOf" srcId="{5016ABE8-A01F-4FEB-93C5-001A0F4D2380}" destId="{5FBD93D0-E375-46C5-88EE-0222CD761256}" srcOrd="0" destOrd="0" presId="urn:microsoft.com/office/officeart/2018/2/layout/IconVerticalSolidList"/>
    <dgm:cxn modelId="{D3ED4EC9-D614-44C4-A4B4-5DE875656760}" type="presParOf" srcId="{5A5DA1E5-B84D-405F-A417-62F748CD316E}" destId="{04E23A50-6329-49FC-9812-5BBC4E1E800B}" srcOrd="0" destOrd="0" presId="urn:microsoft.com/office/officeart/2018/2/layout/IconVerticalSolidList"/>
    <dgm:cxn modelId="{70BC5AAB-3D14-4A33-B24E-F58D7EEC2B44}" type="presParOf" srcId="{04E23A50-6329-49FC-9812-5BBC4E1E800B}" destId="{18DC17C8-717E-417E-876A-B5BFFE27A4B5}" srcOrd="0" destOrd="0" presId="urn:microsoft.com/office/officeart/2018/2/layout/IconVerticalSolidList"/>
    <dgm:cxn modelId="{E801C77B-D34A-4930-B0B2-02F41D10EA41}" type="presParOf" srcId="{04E23A50-6329-49FC-9812-5BBC4E1E800B}" destId="{E361ACD4-3E88-40B9-83C3-8868D4F641A4}" srcOrd="1" destOrd="0" presId="urn:microsoft.com/office/officeart/2018/2/layout/IconVerticalSolidList"/>
    <dgm:cxn modelId="{F0E746F8-BEB5-4F7A-BE0C-5B93239C5611}" type="presParOf" srcId="{04E23A50-6329-49FC-9812-5BBC4E1E800B}" destId="{6E73C001-A928-4306-956C-4F26011CB763}" srcOrd="2" destOrd="0" presId="urn:microsoft.com/office/officeart/2018/2/layout/IconVerticalSolidList"/>
    <dgm:cxn modelId="{07120B1E-A84C-4877-BEA9-3D26F8EB6FF9}" type="presParOf" srcId="{04E23A50-6329-49FC-9812-5BBC4E1E800B}" destId="{B9D79D65-980A-4E3C-93CF-E1348FFDE703}" srcOrd="3" destOrd="0" presId="urn:microsoft.com/office/officeart/2018/2/layout/IconVerticalSolidList"/>
    <dgm:cxn modelId="{9FA2FA4E-9B9D-4A27-85BC-27030F39B1CD}" type="presParOf" srcId="{5A5DA1E5-B84D-405F-A417-62F748CD316E}" destId="{EA467D50-9983-4BE8-9148-F5AFDE9371B1}" srcOrd="1" destOrd="0" presId="urn:microsoft.com/office/officeart/2018/2/layout/IconVerticalSolidList"/>
    <dgm:cxn modelId="{644CD8CA-5334-41BE-BAEE-F73C5FDCEF11}" type="presParOf" srcId="{5A5DA1E5-B84D-405F-A417-62F748CD316E}" destId="{029622F1-AC5F-4D22-B38C-81EBE03BB9E9}" srcOrd="2" destOrd="0" presId="urn:microsoft.com/office/officeart/2018/2/layout/IconVerticalSolidList"/>
    <dgm:cxn modelId="{7CE217BA-C97F-47DD-88B0-51B4FDA2FE6E}" type="presParOf" srcId="{029622F1-AC5F-4D22-B38C-81EBE03BB9E9}" destId="{EF1F8C92-E9A2-46C0-B0DF-0B9B8E5D1E81}" srcOrd="0" destOrd="0" presId="urn:microsoft.com/office/officeart/2018/2/layout/IconVerticalSolidList"/>
    <dgm:cxn modelId="{5018A28D-1BBB-4B54-80A2-0A877F916952}" type="presParOf" srcId="{029622F1-AC5F-4D22-B38C-81EBE03BB9E9}" destId="{00950DF5-9451-4C53-9000-631192DC68A1}" srcOrd="1" destOrd="0" presId="urn:microsoft.com/office/officeart/2018/2/layout/IconVerticalSolidList"/>
    <dgm:cxn modelId="{C772B630-B8F8-458C-B982-84A6F0E59CF1}" type="presParOf" srcId="{029622F1-AC5F-4D22-B38C-81EBE03BB9E9}" destId="{BCDC8548-CFCF-40E8-A2B0-42CFA8D31770}" srcOrd="2" destOrd="0" presId="urn:microsoft.com/office/officeart/2018/2/layout/IconVerticalSolidList"/>
    <dgm:cxn modelId="{0BFFC7BD-DF9E-4EDF-B82A-0A5A779AB601}" type="presParOf" srcId="{029622F1-AC5F-4D22-B38C-81EBE03BB9E9}" destId="{FE561F9D-380B-46BE-928C-28A8E42C2DAE}" srcOrd="3" destOrd="0" presId="urn:microsoft.com/office/officeart/2018/2/layout/IconVerticalSolidList"/>
    <dgm:cxn modelId="{768D31A2-D064-4E23-90E2-C25877157F7F}" type="presParOf" srcId="{5A5DA1E5-B84D-405F-A417-62F748CD316E}" destId="{89A94082-AC72-4DC2-8323-FC9B4B84F9A7}" srcOrd="3" destOrd="0" presId="urn:microsoft.com/office/officeart/2018/2/layout/IconVerticalSolidList"/>
    <dgm:cxn modelId="{AE3C8C60-C717-4F1C-95A9-9A44A7F1AEA5}" type="presParOf" srcId="{5A5DA1E5-B84D-405F-A417-62F748CD316E}" destId="{DF1AEC33-6250-4382-A43F-14A1545299E1}" srcOrd="4" destOrd="0" presId="urn:microsoft.com/office/officeart/2018/2/layout/IconVerticalSolidList"/>
    <dgm:cxn modelId="{BAE2C2C8-C04F-40C7-B8BF-B208B1FCC302}" type="presParOf" srcId="{DF1AEC33-6250-4382-A43F-14A1545299E1}" destId="{D8DD40B2-2250-4F45-AB25-0A080E2EE9E7}" srcOrd="0" destOrd="0" presId="urn:microsoft.com/office/officeart/2018/2/layout/IconVerticalSolidList"/>
    <dgm:cxn modelId="{0B4EBC51-E554-4934-9DDB-03B4861B779B}" type="presParOf" srcId="{DF1AEC33-6250-4382-A43F-14A1545299E1}" destId="{D2602533-47F6-48BA-B168-7AC7825332F8}" srcOrd="1" destOrd="0" presId="urn:microsoft.com/office/officeart/2018/2/layout/IconVerticalSolidList"/>
    <dgm:cxn modelId="{D6311F0E-6CA3-43D4-B1D6-CA53B00D00C9}" type="presParOf" srcId="{DF1AEC33-6250-4382-A43F-14A1545299E1}" destId="{6B5BB17E-7F39-48BA-8D8E-6C4909B95588}" srcOrd="2" destOrd="0" presId="urn:microsoft.com/office/officeart/2018/2/layout/IconVerticalSolidList"/>
    <dgm:cxn modelId="{D06D58FB-732F-4DDA-9B15-0BF938B1A3FA}" type="presParOf" srcId="{DF1AEC33-6250-4382-A43F-14A1545299E1}" destId="{5FBD93D0-E375-46C5-88EE-0222CD761256}" srcOrd="3" destOrd="0" presId="urn:microsoft.com/office/officeart/2018/2/layout/IconVerticalSolidList"/>
    <dgm:cxn modelId="{A513365E-39A0-4303-B515-D982729916ED}" type="presParOf" srcId="{5A5DA1E5-B84D-405F-A417-62F748CD316E}" destId="{25203029-D9DC-4A08-BA29-870D01BE7D30}" srcOrd="5" destOrd="0" presId="urn:microsoft.com/office/officeart/2018/2/layout/IconVerticalSolidList"/>
    <dgm:cxn modelId="{59E7723A-BC08-4137-BEDF-D011EE8714BB}" type="presParOf" srcId="{5A5DA1E5-B84D-405F-A417-62F748CD316E}" destId="{E37BCD38-F771-4C40-A647-578E191467CE}" srcOrd="6" destOrd="0" presId="urn:microsoft.com/office/officeart/2018/2/layout/IconVerticalSolidList"/>
    <dgm:cxn modelId="{20D0AFBE-C1B6-4498-B72F-022BF39AC525}" type="presParOf" srcId="{E37BCD38-F771-4C40-A647-578E191467CE}" destId="{5667725B-F7B2-446C-B0E0-8859D4A5B547}" srcOrd="0" destOrd="0" presId="urn:microsoft.com/office/officeart/2018/2/layout/IconVerticalSolidList"/>
    <dgm:cxn modelId="{9999DFA5-050F-4D0F-B5AB-C095945EA9D4}" type="presParOf" srcId="{E37BCD38-F771-4C40-A647-578E191467CE}" destId="{C32F0D3F-434F-4737-8657-3B8F052E9E44}" srcOrd="1" destOrd="0" presId="urn:microsoft.com/office/officeart/2018/2/layout/IconVerticalSolidList"/>
    <dgm:cxn modelId="{E5EC380F-AE8A-47B2-9093-02400A1CEB09}" type="presParOf" srcId="{E37BCD38-F771-4C40-A647-578E191467CE}" destId="{BD66AAE1-9DCB-46BD-B062-CF537AF7DA5A}" srcOrd="2" destOrd="0" presId="urn:microsoft.com/office/officeart/2018/2/layout/IconVerticalSolidList"/>
    <dgm:cxn modelId="{F65C1215-7276-435C-AC6C-9E13AFDDAA02}" type="presParOf" srcId="{E37BCD38-F771-4C40-A647-578E191467CE}" destId="{4B30A55F-4EC3-4672-B726-65E14D73873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6592F8-B07B-4FC7-A51A-A1E3E2575B4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C480EFD-192E-4B90-9D12-0A7305C613D8}">
      <dgm:prSet/>
      <dgm:spPr/>
      <dgm:t>
        <a:bodyPr/>
        <a:lstStyle/>
        <a:p>
          <a:pPr>
            <a:lnSpc>
              <a:spcPct val="100000"/>
            </a:lnSpc>
          </a:pPr>
          <a:r>
            <a:rPr lang="en-US"/>
            <a:t>3 rounds of school identification</a:t>
          </a:r>
        </a:p>
      </dgm:t>
    </dgm:pt>
    <dgm:pt modelId="{9CA41451-4B26-42C9-9477-7852E2455DCC}" type="parTrans" cxnId="{85FFEE28-94F5-454F-8E2C-0FD9B5F071BB}">
      <dgm:prSet/>
      <dgm:spPr/>
      <dgm:t>
        <a:bodyPr/>
        <a:lstStyle/>
        <a:p>
          <a:endParaRPr lang="en-US"/>
        </a:p>
      </dgm:t>
    </dgm:pt>
    <dgm:pt modelId="{DC1AD02D-BF05-475E-8E2D-1DE8BA1D9D6F}" type="sibTrans" cxnId="{85FFEE28-94F5-454F-8E2C-0FD9B5F071BB}">
      <dgm:prSet/>
      <dgm:spPr/>
      <dgm:t>
        <a:bodyPr/>
        <a:lstStyle/>
        <a:p>
          <a:endParaRPr lang="en-US"/>
        </a:p>
      </dgm:t>
    </dgm:pt>
    <dgm:pt modelId="{CC00E6D2-A782-49AB-8334-867F63064E73}">
      <dgm:prSet/>
      <dgm:spPr/>
      <dgm:t>
        <a:bodyPr/>
        <a:lstStyle/>
        <a:p>
          <a:pPr>
            <a:lnSpc>
              <a:spcPct val="100000"/>
            </a:lnSpc>
          </a:pPr>
          <a:r>
            <a:rPr lang="en-US"/>
            <a:t>264 schools identified for either CSI, TSI, or ATSI support</a:t>
          </a:r>
        </a:p>
      </dgm:t>
    </dgm:pt>
    <dgm:pt modelId="{651E67A1-1465-49EA-937F-C0A53C709AC4}" type="parTrans" cxnId="{941F02EB-B255-410C-8B9D-9B9F4B12543F}">
      <dgm:prSet/>
      <dgm:spPr/>
      <dgm:t>
        <a:bodyPr/>
        <a:lstStyle/>
        <a:p>
          <a:endParaRPr lang="en-US"/>
        </a:p>
      </dgm:t>
    </dgm:pt>
    <dgm:pt modelId="{04A2A7A2-877D-42DF-9299-276BAA7EF0AA}" type="sibTrans" cxnId="{941F02EB-B255-410C-8B9D-9B9F4B12543F}">
      <dgm:prSet/>
      <dgm:spPr/>
      <dgm:t>
        <a:bodyPr/>
        <a:lstStyle/>
        <a:p>
          <a:endParaRPr lang="en-US"/>
        </a:p>
      </dgm:t>
    </dgm:pt>
    <dgm:pt modelId="{1262A2BF-A9A3-4593-9E70-5E01501381BF}">
      <dgm:prSet/>
      <dgm:spPr/>
      <dgm:t>
        <a:bodyPr/>
        <a:lstStyle/>
        <a:p>
          <a:pPr>
            <a:lnSpc>
              <a:spcPct val="100000"/>
            </a:lnSpc>
          </a:pPr>
          <a:r>
            <a:rPr lang="en-US"/>
            <a:t>180 schools exited status this past identification cycle</a:t>
          </a:r>
        </a:p>
      </dgm:t>
    </dgm:pt>
    <dgm:pt modelId="{D8F08813-7DA6-442D-ADAB-8E5AE5352B0A}" type="parTrans" cxnId="{0F62B9C2-6CCF-453A-ABD1-7583A4050C9F}">
      <dgm:prSet/>
      <dgm:spPr/>
      <dgm:t>
        <a:bodyPr/>
        <a:lstStyle/>
        <a:p>
          <a:endParaRPr lang="en-US"/>
        </a:p>
      </dgm:t>
    </dgm:pt>
    <dgm:pt modelId="{2EA9A543-242C-48BE-90C1-307784F78A4E}" type="sibTrans" cxnId="{0F62B9C2-6CCF-453A-ABD1-7583A4050C9F}">
      <dgm:prSet/>
      <dgm:spPr/>
      <dgm:t>
        <a:bodyPr/>
        <a:lstStyle/>
        <a:p>
          <a:endParaRPr lang="en-US"/>
        </a:p>
      </dgm:t>
    </dgm:pt>
    <dgm:pt modelId="{39759B0B-BDA0-4840-A20F-383F272D1BD6}" type="pres">
      <dgm:prSet presAssocID="{AE6592F8-B07B-4FC7-A51A-A1E3E2575B44}" presName="root" presStyleCnt="0">
        <dgm:presLayoutVars>
          <dgm:dir/>
          <dgm:resizeHandles val="exact"/>
        </dgm:presLayoutVars>
      </dgm:prSet>
      <dgm:spPr/>
    </dgm:pt>
    <dgm:pt modelId="{63CA87F2-858A-417D-89A1-7B3E2C12E638}" type="pres">
      <dgm:prSet presAssocID="{0C480EFD-192E-4B90-9D12-0A7305C613D8}" presName="compNode" presStyleCnt="0"/>
      <dgm:spPr/>
    </dgm:pt>
    <dgm:pt modelId="{1119FA30-BAF0-4445-9268-96859BDD0CCA}" type="pres">
      <dgm:prSet presAssocID="{0C480EFD-192E-4B90-9D12-0A7305C613D8}" presName="bgRect" presStyleLbl="bgShp" presStyleIdx="0" presStyleCnt="3"/>
      <dgm:spPr/>
    </dgm:pt>
    <dgm:pt modelId="{F26DF0C1-BD00-44D4-A783-669168843A00}" type="pres">
      <dgm:prSet presAssocID="{0C480EFD-192E-4B90-9D12-0A7305C613D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Target Audience with solid fill"/>
        </a:ext>
      </dgm:extLst>
    </dgm:pt>
    <dgm:pt modelId="{76AFFE99-3E3B-4A09-81AF-5D87A37D4A37}" type="pres">
      <dgm:prSet presAssocID="{0C480EFD-192E-4B90-9D12-0A7305C613D8}" presName="spaceRect" presStyleCnt="0"/>
      <dgm:spPr/>
    </dgm:pt>
    <dgm:pt modelId="{3A3F2ABF-1BCB-48D4-A59E-D440F126459A}" type="pres">
      <dgm:prSet presAssocID="{0C480EFD-192E-4B90-9D12-0A7305C613D8}" presName="parTx" presStyleLbl="revTx" presStyleIdx="0" presStyleCnt="3">
        <dgm:presLayoutVars>
          <dgm:chMax val="0"/>
          <dgm:chPref val="0"/>
        </dgm:presLayoutVars>
      </dgm:prSet>
      <dgm:spPr/>
    </dgm:pt>
    <dgm:pt modelId="{001A1F88-8305-411B-B726-415C974326BB}" type="pres">
      <dgm:prSet presAssocID="{DC1AD02D-BF05-475E-8E2D-1DE8BA1D9D6F}" presName="sibTrans" presStyleCnt="0"/>
      <dgm:spPr/>
    </dgm:pt>
    <dgm:pt modelId="{CC910B5A-B29F-4EE2-8A73-E13F55CC7336}" type="pres">
      <dgm:prSet presAssocID="{CC00E6D2-A782-49AB-8334-867F63064E73}" presName="compNode" presStyleCnt="0"/>
      <dgm:spPr/>
    </dgm:pt>
    <dgm:pt modelId="{136B567C-FC56-4DE6-B9EB-28085F205DA9}" type="pres">
      <dgm:prSet presAssocID="{CC00E6D2-A782-49AB-8334-867F63064E73}" presName="bgRect" presStyleLbl="bgShp" presStyleIdx="1" presStyleCnt="3"/>
      <dgm:spPr/>
    </dgm:pt>
    <dgm:pt modelId="{810F0478-C91E-4745-A5D9-0D2D02F3BF00}" type="pres">
      <dgm:prSet presAssocID="{CC00E6D2-A782-49AB-8334-867F63064E7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AFCCD33-88B4-4964-870F-E4D5577936C6}" type="pres">
      <dgm:prSet presAssocID="{CC00E6D2-A782-49AB-8334-867F63064E73}" presName="spaceRect" presStyleCnt="0"/>
      <dgm:spPr/>
    </dgm:pt>
    <dgm:pt modelId="{771CE757-65F6-4E6E-B521-D63965AFAF43}" type="pres">
      <dgm:prSet presAssocID="{CC00E6D2-A782-49AB-8334-867F63064E73}" presName="parTx" presStyleLbl="revTx" presStyleIdx="1" presStyleCnt="3">
        <dgm:presLayoutVars>
          <dgm:chMax val="0"/>
          <dgm:chPref val="0"/>
        </dgm:presLayoutVars>
      </dgm:prSet>
      <dgm:spPr/>
    </dgm:pt>
    <dgm:pt modelId="{E3B260F1-0113-4B4B-B6DB-4943E0957772}" type="pres">
      <dgm:prSet presAssocID="{04A2A7A2-877D-42DF-9299-276BAA7EF0AA}" presName="sibTrans" presStyleCnt="0"/>
      <dgm:spPr/>
    </dgm:pt>
    <dgm:pt modelId="{8D3A9CC0-1CB4-481D-A26F-C95FA4238A89}" type="pres">
      <dgm:prSet presAssocID="{1262A2BF-A9A3-4593-9E70-5E01501381BF}" presName="compNode" presStyleCnt="0"/>
      <dgm:spPr/>
    </dgm:pt>
    <dgm:pt modelId="{AB60E92D-8450-4E12-9E87-F03C6858A75D}" type="pres">
      <dgm:prSet presAssocID="{1262A2BF-A9A3-4593-9E70-5E01501381BF}" presName="bgRect" presStyleLbl="bgShp" presStyleIdx="2" presStyleCnt="3"/>
      <dgm:spPr/>
    </dgm:pt>
    <dgm:pt modelId="{D336414B-48A6-4560-AFFC-5C9F1A8C8227}" type="pres">
      <dgm:prSet presAssocID="{1262A2BF-A9A3-4593-9E70-5E01501381B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A1F0386-0DF8-40DD-A426-5079BAD4CB77}" type="pres">
      <dgm:prSet presAssocID="{1262A2BF-A9A3-4593-9E70-5E01501381BF}" presName="spaceRect" presStyleCnt="0"/>
      <dgm:spPr/>
    </dgm:pt>
    <dgm:pt modelId="{9387B7FA-BD6E-408D-8173-89B559EA9129}" type="pres">
      <dgm:prSet presAssocID="{1262A2BF-A9A3-4593-9E70-5E01501381BF}" presName="parTx" presStyleLbl="revTx" presStyleIdx="2" presStyleCnt="3">
        <dgm:presLayoutVars>
          <dgm:chMax val="0"/>
          <dgm:chPref val="0"/>
        </dgm:presLayoutVars>
      </dgm:prSet>
      <dgm:spPr/>
    </dgm:pt>
  </dgm:ptLst>
  <dgm:cxnLst>
    <dgm:cxn modelId="{A577D500-D9F0-4FFA-8D3A-6C331400E1DC}" type="presOf" srcId="{CC00E6D2-A782-49AB-8334-867F63064E73}" destId="{771CE757-65F6-4E6E-B521-D63965AFAF43}" srcOrd="0" destOrd="0" presId="urn:microsoft.com/office/officeart/2018/2/layout/IconVerticalSolidList"/>
    <dgm:cxn modelId="{59011416-26EC-41EB-801A-42345B9D0B39}" type="presOf" srcId="{AE6592F8-B07B-4FC7-A51A-A1E3E2575B44}" destId="{39759B0B-BDA0-4840-A20F-383F272D1BD6}" srcOrd="0" destOrd="0" presId="urn:microsoft.com/office/officeart/2018/2/layout/IconVerticalSolidList"/>
    <dgm:cxn modelId="{BB71C225-557B-4190-9E38-BA668E5F0A60}" type="presOf" srcId="{1262A2BF-A9A3-4593-9E70-5E01501381BF}" destId="{9387B7FA-BD6E-408D-8173-89B559EA9129}" srcOrd="0" destOrd="0" presId="urn:microsoft.com/office/officeart/2018/2/layout/IconVerticalSolidList"/>
    <dgm:cxn modelId="{BDD0B427-330B-4E11-9C1D-F29A7DE82872}" type="presOf" srcId="{0C480EFD-192E-4B90-9D12-0A7305C613D8}" destId="{3A3F2ABF-1BCB-48D4-A59E-D440F126459A}" srcOrd="0" destOrd="0" presId="urn:microsoft.com/office/officeart/2018/2/layout/IconVerticalSolidList"/>
    <dgm:cxn modelId="{85FFEE28-94F5-454F-8E2C-0FD9B5F071BB}" srcId="{AE6592F8-B07B-4FC7-A51A-A1E3E2575B44}" destId="{0C480EFD-192E-4B90-9D12-0A7305C613D8}" srcOrd="0" destOrd="0" parTransId="{9CA41451-4B26-42C9-9477-7852E2455DCC}" sibTransId="{DC1AD02D-BF05-475E-8E2D-1DE8BA1D9D6F}"/>
    <dgm:cxn modelId="{0F62B9C2-6CCF-453A-ABD1-7583A4050C9F}" srcId="{AE6592F8-B07B-4FC7-A51A-A1E3E2575B44}" destId="{1262A2BF-A9A3-4593-9E70-5E01501381BF}" srcOrd="2" destOrd="0" parTransId="{D8F08813-7DA6-442D-ADAB-8E5AE5352B0A}" sibTransId="{2EA9A543-242C-48BE-90C1-307784F78A4E}"/>
    <dgm:cxn modelId="{941F02EB-B255-410C-8B9D-9B9F4B12543F}" srcId="{AE6592F8-B07B-4FC7-A51A-A1E3E2575B44}" destId="{CC00E6D2-A782-49AB-8334-867F63064E73}" srcOrd="1" destOrd="0" parTransId="{651E67A1-1465-49EA-937F-C0A53C709AC4}" sibTransId="{04A2A7A2-877D-42DF-9299-276BAA7EF0AA}"/>
    <dgm:cxn modelId="{5E557BAF-9378-4AD2-84E3-2228C948AFB9}" type="presParOf" srcId="{39759B0B-BDA0-4840-A20F-383F272D1BD6}" destId="{63CA87F2-858A-417D-89A1-7B3E2C12E638}" srcOrd="0" destOrd="0" presId="urn:microsoft.com/office/officeart/2018/2/layout/IconVerticalSolidList"/>
    <dgm:cxn modelId="{08D5AD4E-B212-46C7-917A-CB56D6CC90AF}" type="presParOf" srcId="{63CA87F2-858A-417D-89A1-7B3E2C12E638}" destId="{1119FA30-BAF0-4445-9268-96859BDD0CCA}" srcOrd="0" destOrd="0" presId="urn:microsoft.com/office/officeart/2018/2/layout/IconVerticalSolidList"/>
    <dgm:cxn modelId="{FB6383C7-07E9-4CA5-8431-D91A467F53CD}" type="presParOf" srcId="{63CA87F2-858A-417D-89A1-7B3E2C12E638}" destId="{F26DF0C1-BD00-44D4-A783-669168843A00}" srcOrd="1" destOrd="0" presId="urn:microsoft.com/office/officeart/2018/2/layout/IconVerticalSolidList"/>
    <dgm:cxn modelId="{F124556A-B7F8-4172-A86F-9C81978816F5}" type="presParOf" srcId="{63CA87F2-858A-417D-89A1-7B3E2C12E638}" destId="{76AFFE99-3E3B-4A09-81AF-5D87A37D4A37}" srcOrd="2" destOrd="0" presId="urn:microsoft.com/office/officeart/2018/2/layout/IconVerticalSolidList"/>
    <dgm:cxn modelId="{E6323262-D6C8-47DD-A02D-281068154329}" type="presParOf" srcId="{63CA87F2-858A-417D-89A1-7B3E2C12E638}" destId="{3A3F2ABF-1BCB-48D4-A59E-D440F126459A}" srcOrd="3" destOrd="0" presId="urn:microsoft.com/office/officeart/2018/2/layout/IconVerticalSolidList"/>
    <dgm:cxn modelId="{334A6F45-DD4F-425A-9EA1-13944EA1FC45}" type="presParOf" srcId="{39759B0B-BDA0-4840-A20F-383F272D1BD6}" destId="{001A1F88-8305-411B-B726-415C974326BB}" srcOrd="1" destOrd="0" presId="urn:microsoft.com/office/officeart/2018/2/layout/IconVerticalSolidList"/>
    <dgm:cxn modelId="{768C6624-DBF7-4C7E-A8F5-5EC52BA74899}" type="presParOf" srcId="{39759B0B-BDA0-4840-A20F-383F272D1BD6}" destId="{CC910B5A-B29F-4EE2-8A73-E13F55CC7336}" srcOrd="2" destOrd="0" presId="urn:microsoft.com/office/officeart/2018/2/layout/IconVerticalSolidList"/>
    <dgm:cxn modelId="{FD8BD16C-0A9B-4EA5-80CD-9A11DC7E852C}" type="presParOf" srcId="{CC910B5A-B29F-4EE2-8A73-E13F55CC7336}" destId="{136B567C-FC56-4DE6-B9EB-28085F205DA9}" srcOrd="0" destOrd="0" presId="urn:microsoft.com/office/officeart/2018/2/layout/IconVerticalSolidList"/>
    <dgm:cxn modelId="{D92ED98C-5893-43B0-928F-2D62682B5993}" type="presParOf" srcId="{CC910B5A-B29F-4EE2-8A73-E13F55CC7336}" destId="{810F0478-C91E-4745-A5D9-0D2D02F3BF00}" srcOrd="1" destOrd="0" presId="urn:microsoft.com/office/officeart/2018/2/layout/IconVerticalSolidList"/>
    <dgm:cxn modelId="{4046255B-A0EC-4395-BDF4-DF1C4F495EC2}" type="presParOf" srcId="{CC910B5A-B29F-4EE2-8A73-E13F55CC7336}" destId="{3AFCCD33-88B4-4964-870F-E4D5577936C6}" srcOrd="2" destOrd="0" presId="urn:microsoft.com/office/officeart/2018/2/layout/IconVerticalSolidList"/>
    <dgm:cxn modelId="{83B2A769-15FC-462A-B1BA-0853908D48A9}" type="presParOf" srcId="{CC910B5A-B29F-4EE2-8A73-E13F55CC7336}" destId="{771CE757-65F6-4E6E-B521-D63965AFAF43}" srcOrd="3" destOrd="0" presId="urn:microsoft.com/office/officeart/2018/2/layout/IconVerticalSolidList"/>
    <dgm:cxn modelId="{FB7B8763-7005-4F5E-BD53-C89873740EEC}" type="presParOf" srcId="{39759B0B-BDA0-4840-A20F-383F272D1BD6}" destId="{E3B260F1-0113-4B4B-B6DB-4943E0957772}" srcOrd="3" destOrd="0" presId="urn:microsoft.com/office/officeart/2018/2/layout/IconVerticalSolidList"/>
    <dgm:cxn modelId="{5D8180E5-CBB0-4D70-9A9B-D3D3118A347E}" type="presParOf" srcId="{39759B0B-BDA0-4840-A20F-383F272D1BD6}" destId="{8D3A9CC0-1CB4-481D-A26F-C95FA4238A89}" srcOrd="4" destOrd="0" presId="urn:microsoft.com/office/officeart/2018/2/layout/IconVerticalSolidList"/>
    <dgm:cxn modelId="{30A35199-2CF2-4EC2-B94B-4182D0706C66}" type="presParOf" srcId="{8D3A9CC0-1CB4-481D-A26F-C95FA4238A89}" destId="{AB60E92D-8450-4E12-9E87-F03C6858A75D}" srcOrd="0" destOrd="0" presId="urn:microsoft.com/office/officeart/2018/2/layout/IconVerticalSolidList"/>
    <dgm:cxn modelId="{22CA0BA1-DBA9-465D-915A-E6FA5EC1D7A8}" type="presParOf" srcId="{8D3A9CC0-1CB4-481D-A26F-C95FA4238A89}" destId="{D336414B-48A6-4560-AFFC-5C9F1A8C8227}" srcOrd="1" destOrd="0" presId="urn:microsoft.com/office/officeart/2018/2/layout/IconVerticalSolidList"/>
    <dgm:cxn modelId="{868A99D5-8C97-444F-86E9-1CF3FB452138}" type="presParOf" srcId="{8D3A9CC0-1CB4-481D-A26F-C95FA4238A89}" destId="{4A1F0386-0DF8-40DD-A426-5079BAD4CB77}" srcOrd="2" destOrd="0" presId="urn:microsoft.com/office/officeart/2018/2/layout/IconVerticalSolidList"/>
    <dgm:cxn modelId="{B614AE5E-3787-4089-8B9E-CC55C707A06A}" type="presParOf" srcId="{8D3A9CC0-1CB4-481D-A26F-C95FA4238A89}" destId="{9387B7FA-BD6E-408D-8173-89B559EA912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040790-ACD5-4929-ABEF-BBAFB95E3A6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37366DBA-CCDA-48FA-9145-42037DE8D36F}">
      <dgm:prSet phldrT="[Text]"/>
      <dgm:spPr>
        <a:solidFill>
          <a:srgbClr val="104E72"/>
        </a:solidFill>
      </dgm:spPr>
      <dgm:t>
        <a:bodyPr/>
        <a:lstStyle/>
        <a:p>
          <a:r>
            <a:rPr lang="en-US" dirty="0"/>
            <a:t>Academic Progress</a:t>
          </a:r>
        </a:p>
      </dgm:t>
    </dgm:pt>
    <dgm:pt modelId="{AEA1C833-AFCE-46B9-9BF8-AEBC1A7AF9C2}" type="parTrans" cxnId="{69B6CB89-4494-4D8E-A304-615297D9B39D}">
      <dgm:prSet/>
      <dgm:spPr/>
      <dgm:t>
        <a:bodyPr/>
        <a:lstStyle/>
        <a:p>
          <a:endParaRPr lang="en-US"/>
        </a:p>
      </dgm:t>
    </dgm:pt>
    <dgm:pt modelId="{CC0441C9-A923-4074-9474-0D6B43D5F690}" type="sibTrans" cxnId="{69B6CB89-4494-4D8E-A304-615297D9B39D}">
      <dgm:prSet/>
      <dgm:spPr/>
      <dgm:t>
        <a:bodyPr/>
        <a:lstStyle/>
        <a:p>
          <a:endParaRPr lang="en-US"/>
        </a:p>
      </dgm:t>
    </dgm:pt>
    <dgm:pt modelId="{7774E1C7-B4C8-4A47-B8D8-938023127923}">
      <dgm:prSet phldrT="[Text]" custT="1"/>
      <dgm:spPr>
        <a:solidFill>
          <a:srgbClr val="104E72">
            <a:alpha val="20000"/>
          </a:srgbClr>
        </a:solidFill>
      </dgm:spPr>
      <dgm:t>
        <a:bodyPr/>
        <a:lstStyle/>
        <a:p>
          <a:r>
            <a:rPr lang="en-US" sz="2000" dirty="0"/>
            <a:t>An alternate measure of academic progress, Relative School Improvement Measure, was used for the 2021-2022 school year because prior year assessment results were not available.</a:t>
          </a:r>
        </a:p>
      </dgm:t>
    </dgm:pt>
    <dgm:pt modelId="{48B4513B-E344-4F6B-8944-B64C05B9F4C9}" type="parTrans" cxnId="{8E39C8BB-CD12-4F2A-BD78-3A563DF6171E}">
      <dgm:prSet/>
      <dgm:spPr/>
      <dgm:t>
        <a:bodyPr/>
        <a:lstStyle/>
        <a:p>
          <a:endParaRPr lang="en-US"/>
        </a:p>
      </dgm:t>
    </dgm:pt>
    <dgm:pt modelId="{AB7A5034-C5F3-480B-AE30-66F4E7904BB2}" type="sibTrans" cxnId="{8E39C8BB-CD12-4F2A-BD78-3A563DF6171E}">
      <dgm:prSet/>
      <dgm:spPr/>
      <dgm:t>
        <a:bodyPr/>
        <a:lstStyle/>
        <a:p>
          <a:endParaRPr lang="en-US"/>
        </a:p>
      </dgm:t>
    </dgm:pt>
    <dgm:pt modelId="{0EB9B3EB-1B74-48CA-A48E-13A532197053}">
      <dgm:prSet phldrT="[Text]"/>
      <dgm:spPr>
        <a:solidFill>
          <a:srgbClr val="104E72"/>
        </a:solidFill>
      </dgm:spPr>
      <dgm:t>
        <a:bodyPr/>
        <a:lstStyle/>
        <a:p>
          <a:r>
            <a:rPr lang="en-US" dirty="0"/>
            <a:t>Graduation Rates</a:t>
          </a:r>
        </a:p>
      </dgm:t>
    </dgm:pt>
    <dgm:pt modelId="{6851CFB4-D625-4BB0-A88E-80133DD10BF5}" type="parTrans" cxnId="{2B30CBE5-709B-4A92-9035-5806992D3318}">
      <dgm:prSet/>
      <dgm:spPr/>
      <dgm:t>
        <a:bodyPr/>
        <a:lstStyle/>
        <a:p>
          <a:endParaRPr lang="en-US"/>
        </a:p>
      </dgm:t>
    </dgm:pt>
    <dgm:pt modelId="{58884E9A-0181-403E-BE77-B89C502E56C6}" type="sibTrans" cxnId="{2B30CBE5-709B-4A92-9035-5806992D3318}">
      <dgm:prSet/>
      <dgm:spPr/>
      <dgm:t>
        <a:bodyPr/>
        <a:lstStyle/>
        <a:p>
          <a:endParaRPr lang="en-US"/>
        </a:p>
      </dgm:t>
    </dgm:pt>
    <dgm:pt modelId="{FD809C99-CA26-4833-B153-0E698889ABCD}">
      <dgm:prSet phldrT="[Text]" custT="1"/>
      <dgm:spPr>
        <a:solidFill>
          <a:srgbClr val="104E72">
            <a:alpha val="20000"/>
          </a:srgbClr>
        </a:solidFill>
      </dgm:spPr>
      <dgm:t>
        <a:bodyPr/>
        <a:lstStyle/>
        <a:p>
          <a:r>
            <a:rPr lang="en-US" sz="2000" dirty="0">
              <a:solidFill>
                <a:srgbClr val="000000"/>
              </a:solidFill>
              <a:latin typeface="+mn-lt"/>
            </a:rPr>
            <a:t>Cohort 2022 four-year and Cohort 2021 five-year federal graduation rates will be used for the fall 2023 accountability process.</a:t>
          </a:r>
          <a:endParaRPr lang="en-US" sz="2000" dirty="0"/>
        </a:p>
      </dgm:t>
    </dgm:pt>
    <dgm:pt modelId="{517C0D21-FEB9-4369-9CE5-A01D70CE86FB}" type="parTrans" cxnId="{6AD147E9-9518-463D-B416-9BC5C11B03E2}">
      <dgm:prSet/>
      <dgm:spPr/>
      <dgm:t>
        <a:bodyPr/>
        <a:lstStyle/>
        <a:p>
          <a:endParaRPr lang="en-US"/>
        </a:p>
      </dgm:t>
    </dgm:pt>
    <dgm:pt modelId="{444354C7-D9B3-485D-9E8E-1BE014E1CE6E}" type="sibTrans" cxnId="{6AD147E9-9518-463D-B416-9BC5C11B03E2}">
      <dgm:prSet/>
      <dgm:spPr/>
      <dgm:t>
        <a:bodyPr/>
        <a:lstStyle/>
        <a:p>
          <a:endParaRPr lang="en-US"/>
        </a:p>
      </dgm:t>
    </dgm:pt>
    <dgm:pt modelId="{81C5206A-E685-4B57-A18D-7ADB029F4A84}">
      <dgm:prSet phldrT="[Text]" custT="1"/>
      <dgm:spPr>
        <a:solidFill>
          <a:srgbClr val="104E72">
            <a:alpha val="20000"/>
          </a:srgbClr>
        </a:solidFill>
      </dgm:spPr>
      <dgm:t>
        <a:bodyPr/>
        <a:lstStyle/>
        <a:p>
          <a:r>
            <a:rPr lang="en-US" sz="2000" dirty="0">
              <a:solidFill>
                <a:srgbClr val="000000"/>
              </a:solidFill>
              <a:latin typeface="+mn-lt"/>
            </a:rPr>
            <a:t>Median student growth percentiles (mSGPs) will be used to measure academic progress for the fall 2023 ESSA accountability process.</a:t>
          </a:r>
          <a:endParaRPr lang="en-US" sz="2000" dirty="0"/>
        </a:p>
      </dgm:t>
    </dgm:pt>
    <dgm:pt modelId="{15453B42-06DF-4296-8C2F-332E172DA260}" type="parTrans" cxnId="{E9BDBB34-CA04-457E-9887-52C4ABF2E221}">
      <dgm:prSet/>
      <dgm:spPr/>
      <dgm:t>
        <a:bodyPr/>
        <a:lstStyle/>
        <a:p>
          <a:endParaRPr lang="en-US"/>
        </a:p>
      </dgm:t>
    </dgm:pt>
    <dgm:pt modelId="{B30253F2-D0ED-4571-AB0D-C4D6219E05F8}" type="sibTrans" cxnId="{E9BDBB34-CA04-457E-9887-52C4ABF2E221}">
      <dgm:prSet/>
      <dgm:spPr/>
      <dgm:t>
        <a:bodyPr/>
        <a:lstStyle/>
        <a:p>
          <a:endParaRPr lang="en-US"/>
        </a:p>
      </dgm:t>
    </dgm:pt>
    <dgm:pt modelId="{A3C99B83-6EBF-4F7D-A9A3-2DFF8D2CDCC5}">
      <dgm:prSet phldrT="[Text]" custT="1"/>
      <dgm:spPr>
        <a:solidFill>
          <a:srgbClr val="104E72">
            <a:alpha val="20000"/>
          </a:srgbClr>
        </a:solidFill>
      </dgm:spPr>
      <dgm:t>
        <a:bodyPr/>
        <a:lstStyle/>
        <a:p>
          <a:r>
            <a:rPr lang="en-US" sz="2000" dirty="0">
              <a:solidFill>
                <a:srgbClr val="000000"/>
              </a:solidFill>
              <a:latin typeface="+mn-lt"/>
            </a:rPr>
            <a:t>Students with disabilities who did not meet state course, local attendance, or state graduation assessment requirements will not be included as graduates in the federal graduation rate.</a:t>
          </a:r>
          <a:endParaRPr lang="en-US" sz="2000" dirty="0"/>
        </a:p>
      </dgm:t>
    </dgm:pt>
    <dgm:pt modelId="{4C53BAA9-90CA-450D-B286-C4FC87E5076F}" type="parTrans" cxnId="{0B408B32-106E-4DC7-B37C-3CC8802F28EA}">
      <dgm:prSet/>
      <dgm:spPr/>
      <dgm:t>
        <a:bodyPr/>
        <a:lstStyle/>
        <a:p>
          <a:endParaRPr lang="en-US"/>
        </a:p>
      </dgm:t>
    </dgm:pt>
    <dgm:pt modelId="{EA328556-E404-403C-A628-C48C6731B432}" type="sibTrans" cxnId="{0B408B32-106E-4DC7-B37C-3CC8802F28EA}">
      <dgm:prSet/>
      <dgm:spPr/>
      <dgm:t>
        <a:bodyPr/>
        <a:lstStyle/>
        <a:p>
          <a:endParaRPr lang="en-US"/>
        </a:p>
      </dgm:t>
    </dgm:pt>
    <dgm:pt modelId="{9520B211-6F3E-4AC3-A47E-255CA85F150A}" type="pres">
      <dgm:prSet presAssocID="{CE040790-ACD5-4929-ABEF-BBAFB95E3A64}" presName="Name0" presStyleCnt="0">
        <dgm:presLayoutVars>
          <dgm:dir/>
          <dgm:animLvl val="lvl"/>
          <dgm:resizeHandles val="exact"/>
        </dgm:presLayoutVars>
      </dgm:prSet>
      <dgm:spPr/>
    </dgm:pt>
    <dgm:pt modelId="{7A63B01D-C310-4F54-AC61-97528E38DA6B}" type="pres">
      <dgm:prSet presAssocID="{37366DBA-CCDA-48FA-9145-42037DE8D36F}" presName="linNode" presStyleCnt="0"/>
      <dgm:spPr/>
    </dgm:pt>
    <dgm:pt modelId="{6F5FE4C6-5944-4067-8587-EBB50BF4886B}" type="pres">
      <dgm:prSet presAssocID="{37366DBA-CCDA-48FA-9145-42037DE8D36F}" presName="parentText" presStyleLbl="node1" presStyleIdx="0" presStyleCnt="2" custScaleX="51654" custLinFactNeighborX="-9479">
        <dgm:presLayoutVars>
          <dgm:chMax val="1"/>
          <dgm:bulletEnabled val="1"/>
        </dgm:presLayoutVars>
      </dgm:prSet>
      <dgm:spPr/>
    </dgm:pt>
    <dgm:pt modelId="{B7546128-992C-4A8B-AC61-34707B4C8E86}" type="pres">
      <dgm:prSet presAssocID="{37366DBA-CCDA-48FA-9145-42037DE8D36F}" presName="descendantText" presStyleLbl="alignAccFollowNode1" presStyleIdx="0" presStyleCnt="2" custScaleX="141586" custLinFactNeighborX="843" custLinFactNeighborY="-1318">
        <dgm:presLayoutVars>
          <dgm:bulletEnabled val="1"/>
        </dgm:presLayoutVars>
      </dgm:prSet>
      <dgm:spPr/>
    </dgm:pt>
    <dgm:pt modelId="{A90667E7-9F5E-403D-A4E5-5D04798ACFC7}" type="pres">
      <dgm:prSet presAssocID="{CC0441C9-A923-4074-9474-0D6B43D5F690}" presName="sp" presStyleCnt="0"/>
      <dgm:spPr/>
    </dgm:pt>
    <dgm:pt modelId="{22B9FECA-513A-44F6-872B-1FAC26FD1E7C}" type="pres">
      <dgm:prSet presAssocID="{0EB9B3EB-1B74-48CA-A48E-13A532197053}" presName="linNode" presStyleCnt="0"/>
      <dgm:spPr/>
    </dgm:pt>
    <dgm:pt modelId="{D10E5DD2-6C8D-476A-9EF7-7E55105F275E}" type="pres">
      <dgm:prSet presAssocID="{0EB9B3EB-1B74-48CA-A48E-13A532197053}" presName="parentText" presStyleLbl="node1" presStyleIdx="1" presStyleCnt="2" custScaleX="47372" custLinFactNeighborX="-9795" custLinFactNeighborY="527">
        <dgm:presLayoutVars>
          <dgm:chMax val="1"/>
          <dgm:bulletEnabled val="1"/>
        </dgm:presLayoutVars>
      </dgm:prSet>
      <dgm:spPr/>
    </dgm:pt>
    <dgm:pt modelId="{85BC4D37-6603-41DB-8B43-74BB5F1827DC}" type="pres">
      <dgm:prSet presAssocID="{0EB9B3EB-1B74-48CA-A48E-13A532197053}" presName="descendantText" presStyleLbl="alignAccFollowNode1" presStyleIdx="1" presStyleCnt="2" custScaleX="128928">
        <dgm:presLayoutVars>
          <dgm:bulletEnabled val="1"/>
        </dgm:presLayoutVars>
      </dgm:prSet>
      <dgm:spPr/>
    </dgm:pt>
  </dgm:ptLst>
  <dgm:cxnLst>
    <dgm:cxn modelId="{A0AC8E22-0CAE-4004-A960-B8F8E73C6250}" type="presOf" srcId="{FD809C99-CA26-4833-B153-0E698889ABCD}" destId="{85BC4D37-6603-41DB-8B43-74BB5F1827DC}" srcOrd="0" destOrd="0" presId="urn:microsoft.com/office/officeart/2005/8/layout/vList5"/>
    <dgm:cxn modelId="{0B408B32-106E-4DC7-B37C-3CC8802F28EA}" srcId="{0EB9B3EB-1B74-48CA-A48E-13A532197053}" destId="{A3C99B83-6EBF-4F7D-A9A3-2DFF8D2CDCC5}" srcOrd="1" destOrd="0" parTransId="{4C53BAA9-90CA-450D-B286-C4FC87E5076F}" sibTransId="{EA328556-E404-403C-A628-C48C6731B432}"/>
    <dgm:cxn modelId="{E9BDBB34-CA04-457E-9887-52C4ABF2E221}" srcId="{37366DBA-CCDA-48FA-9145-42037DE8D36F}" destId="{81C5206A-E685-4B57-A18D-7ADB029F4A84}" srcOrd="1" destOrd="0" parTransId="{15453B42-06DF-4296-8C2F-332E172DA260}" sibTransId="{B30253F2-D0ED-4571-AB0D-C4D6219E05F8}"/>
    <dgm:cxn modelId="{D2119D3C-EEE4-4E3E-BF4E-66AF0C27CE64}" type="presOf" srcId="{0EB9B3EB-1B74-48CA-A48E-13A532197053}" destId="{D10E5DD2-6C8D-476A-9EF7-7E55105F275E}" srcOrd="0" destOrd="0" presId="urn:microsoft.com/office/officeart/2005/8/layout/vList5"/>
    <dgm:cxn modelId="{B4389260-B664-4FEB-ADD2-64A51EA96135}" type="presOf" srcId="{CE040790-ACD5-4929-ABEF-BBAFB95E3A64}" destId="{9520B211-6F3E-4AC3-A47E-255CA85F150A}" srcOrd="0" destOrd="0" presId="urn:microsoft.com/office/officeart/2005/8/layout/vList5"/>
    <dgm:cxn modelId="{5901B046-554D-42BA-AB61-2756E106A307}" type="presOf" srcId="{7774E1C7-B4C8-4A47-B8D8-938023127923}" destId="{B7546128-992C-4A8B-AC61-34707B4C8E86}" srcOrd="0" destOrd="0" presId="urn:microsoft.com/office/officeart/2005/8/layout/vList5"/>
    <dgm:cxn modelId="{BF2A1755-557A-4801-BE16-7DFA9CA6A25E}" type="presOf" srcId="{A3C99B83-6EBF-4F7D-A9A3-2DFF8D2CDCC5}" destId="{85BC4D37-6603-41DB-8B43-74BB5F1827DC}" srcOrd="0" destOrd="1" presId="urn:microsoft.com/office/officeart/2005/8/layout/vList5"/>
    <dgm:cxn modelId="{69B6CB89-4494-4D8E-A304-615297D9B39D}" srcId="{CE040790-ACD5-4929-ABEF-BBAFB95E3A64}" destId="{37366DBA-CCDA-48FA-9145-42037DE8D36F}" srcOrd="0" destOrd="0" parTransId="{AEA1C833-AFCE-46B9-9BF8-AEBC1A7AF9C2}" sibTransId="{CC0441C9-A923-4074-9474-0D6B43D5F690}"/>
    <dgm:cxn modelId="{8E39C8BB-CD12-4F2A-BD78-3A563DF6171E}" srcId="{37366DBA-CCDA-48FA-9145-42037DE8D36F}" destId="{7774E1C7-B4C8-4A47-B8D8-938023127923}" srcOrd="0" destOrd="0" parTransId="{48B4513B-E344-4F6B-8944-B64C05B9F4C9}" sibTransId="{AB7A5034-C5F3-480B-AE30-66F4E7904BB2}"/>
    <dgm:cxn modelId="{AF4923C8-B4A8-4BE8-80F7-B843220AF0A4}" type="presOf" srcId="{81C5206A-E685-4B57-A18D-7ADB029F4A84}" destId="{B7546128-992C-4A8B-AC61-34707B4C8E86}" srcOrd="0" destOrd="1" presId="urn:microsoft.com/office/officeart/2005/8/layout/vList5"/>
    <dgm:cxn modelId="{2B30CBE5-709B-4A92-9035-5806992D3318}" srcId="{CE040790-ACD5-4929-ABEF-BBAFB95E3A64}" destId="{0EB9B3EB-1B74-48CA-A48E-13A532197053}" srcOrd="1" destOrd="0" parTransId="{6851CFB4-D625-4BB0-A88E-80133DD10BF5}" sibTransId="{58884E9A-0181-403E-BE77-B89C502E56C6}"/>
    <dgm:cxn modelId="{6AD147E9-9518-463D-B416-9BC5C11B03E2}" srcId="{0EB9B3EB-1B74-48CA-A48E-13A532197053}" destId="{FD809C99-CA26-4833-B153-0E698889ABCD}" srcOrd="0" destOrd="0" parTransId="{517C0D21-FEB9-4369-9CE5-A01D70CE86FB}" sibTransId="{444354C7-D9B3-485D-9E8E-1BE014E1CE6E}"/>
    <dgm:cxn modelId="{0C72FCEE-A10D-43FF-994C-540E21166CFD}" type="presOf" srcId="{37366DBA-CCDA-48FA-9145-42037DE8D36F}" destId="{6F5FE4C6-5944-4067-8587-EBB50BF4886B}" srcOrd="0" destOrd="0" presId="urn:microsoft.com/office/officeart/2005/8/layout/vList5"/>
    <dgm:cxn modelId="{C65664FE-8E43-4DD1-BF09-F10EAEF248E2}" type="presParOf" srcId="{9520B211-6F3E-4AC3-A47E-255CA85F150A}" destId="{7A63B01D-C310-4F54-AC61-97528E38DA6B}" srcOrd="0" destOrd="0" presId="urn:microsoft.com/office/officeart/2005/8/layout/vList5"/>
    <dgm:cxn modelId="{429098BE-A979-4D56-90CE-B748420ABB55}" type="presParOf" srcId="{7A63B01D-C310-4F54-AC61-97528E38DA6B}" destId="{6F5FE4C6-5944-4067-8587-EBB50BF4886B}" srcOrd="0" destOrd="0" presId="urn:microsoft.com/office/officeart/2005/8/layout/vList5"/>
    <dgm:cxn modelId="{192B7469-C74B-45B1-A5AB-CDE446600884}" type="presParOf" srcId="{7A63B01D-C310-4F54-AC61-97528E38DA6B}" destId="{B7546128-992C-4A8B-AC61-34707B4C8E86}" srcOrd="1" destOrd="0" presId="urn:microsoft.com/office/officeart/2005/8/layout/vList5"/>
    <dgm:cxn modelId="{4E6159D5-AA24-4B4B-956D-53576474CE05}" type="presParOf" srcId="{9520B211-6F3E-4AC3-A47E-255CA85F150A}" destId="{A90667E7-9F5E-403D-A4E5-5D04798ACFC7}" srcOrd="1" destOrd="0" presId="urn:microsoft.com/office/officeart/2005/8/layout/vList5"/>
    <dgm:cxn modelId="{8523452C-C9B9-4D33-A29B-91749291C3A3}" type="presParOf" srcId="{9520B211-6F3E-4AC3-A47E-255CA85F150A}" destId="{22B9FECA-513A-44F6-872B-1FAC26FD1E7C}" srcOrd="2" destOrd="0" presId="urn:microsoft.com/office/officeart/2005/8/layout/vList5"/>
    <dgm:cxn modelId="{E84EBC58-8A5F-40AC-B763-5C09CE765884}" type="presParOf" srcId="{22B9FECA-513A-44F6-872B-1FAC26FD1E7C}" destId="{D10E5DD2-6C8D-476A-9EF7-7E55105F275E}" srcOrd="0" destOrd="0" presId="urn:microsoft.com/office/officeart/2005/8/layout/vList5"/>
    <dgm:cxn modelId="{DFCBB56F-4F87-44FB-A59A-BE82C816E4E7}" type="presParOf" srcId="{22B9FECA-513A-44F6-872B-1FAC26FD1E7C}" destId="{85BC4D37-6603-41DB-8B43-74BB5F1827D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C17C8-717E-417E-876A-B5BFFE27A4B5}">
      <dsp:nvSpPr>
        <dsp:cNvPr id="0" name=""/>
        <dsp:cNvSpPr/>
      </dsp:nvSpPr>
      <dsp:spPr>
        <a:xfrm>
          <a:off x="0" y="1546"/>
          <a:ext cx="11797296" cy="783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61ACD4-3E88-40B9-83C3-8868D4F641A4}">
      <dsp:nvSpPr>
        <dsp:cNvPr id="0" name=""/>
        <dsp:cNvSpPr/>
      </dsp:nvSpPr>
      <dsp:spPr>
        <a:xfrm>
          <a:off x="237131" y="177925"/>
          <a:ext cx="431148" cy="4311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9D79D65-980A-4E3C-93CF-E1348FFDE703}">
      <dsp:nvSpPr>
        <dsp:cNvPr id="0" name=""/>
        <dsp:cNvSpPr/>
      </dsp:nvSpPr>
      <dsp:spPr>
        <a:xfrm>
          <a:off x="905412" y="1546"/>
          <a:ext cx="10891883" cy="78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3" tIns="82963" rIns="82963" bIns="82963" numCol="1" spcCol="1270" anchor="ctr" anchorCtr="0">
          <a:noAutofit/>
        </a:bodyPr>
        <a:lstStyle/>
        <a:p>
          <a:pPr marL="0" lvl="0" indent="0" algn="l" defTabSz="800100">
            <a:lnSpc>
              <a:spcPct val="100000"/>
            </a:lnSpc>
            <a:spcBef>
              <a:spcPct val="0"/>
            </a:spcBef>
            <a:spcAft>
              <a:spcPct val="35000"/>
            </a:spcAft>
            <a:buNone/>
          </a:pPr>
          <a:r>
            <a:rPr lang="en-US" sz="1800" kern="1200" dirty="0"/>
            <a:t>Focus resources on student populations who need and deserve the most assistance. </a:t>
          </a:r>
        </a:p>
      </dsp:txBody>
      <dsp:txXfrm>
        <a:off x="905412" y="1546"/>
        <a:ext cx="10891883" cy="783906"/>
      </dsp:txXfrm>
    </dsp:sp>
    <dsp:sp modelId="{EF1F8C92-E9A2-46C0-B0DF-0B9B8E5D1E81}">
      <dsp:nvSpPr>
        <dsp:cNvPr id="0" name=""/>
        <dsp:cNvSpPr/>
      </dsp:nvSpPr>
      <dsp:spPr>
        <a:xfrm>
          <a:off x="0" y="981430"/>
          <a:ext cx="11797296" cy="783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950DF5-9451-4C53-9000-631192DC68A1}">
      <dsp:nvSpPr>
        <dsp:cNvPr id="0" name=""/>
        <dsp:cNvSpPr/>
      </dsp:nvSpPr>
      <dsp:spPr>
        <a:xfrm>
          <a:off x="237131" y="1157809"/>
          <a:ext cx="431148" cy="4311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561F9D-380B-46BE-928C-28A8E42C2DAE}">
      <dsp:nvSpPr>
        <dsp:cNvPr id="0" name=""/>
        <dsp:cNvSpPr/>
      </dsp:nvSpPr>
      <dsp:spPr>
        <a:xfrm>
          <a:off x="905412" y="981430"/>
          <a:ext cx="10891883" cy="78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3" tIns="82963" rIns="82963" bIns="82963" numCol="1" spcCol="1270" anchor="ctr" anchorCtr="0">
          <a:noAutofit/>
        </a:bodyPr>
        <a:lstStyle/>
        <a:p>
          <a:pPr marL="0" lvl="0" indent="0" algn="l" defTabSz="800100" rtl="0">
            <a:lnSpc>
              <a:spcPct val="100000"/>
            </a:lnSpc>
            <a:spcBef>
              <a:spcPct val="0"/>
            </a:spcBef>
            <a:spcAft>
              <a:spcPct val="35000"/>
            </a:spcAft>
            <a:buNone/>
          </a:pPr>
          <a:r>
            <a:rPr lang="en-US" sz="1800" kern="1200" dirty="0">
              <a:latin typeface="Palatino Linotype"/>
            </a:rPr>
            <a:t>Using fair, transparent, and meaningful metrics, </a:t>
          </a:r>
          <a:r>
            <a:rPr lang="en-US" sz="1800" kern="1200" dirty="0"/>
            <a:t>identify what schools/districts need the most support.  </a:t>
          </a:r>
        </a:p>
      </dsp:txBody>
      <dsp:txXfrm>
        <a:off x="905412" y="981430"/>
        <a:ext cx="10891883" cy="783906"/>
      </dsp:txXfrm>
    </dsp:sp>
    <dsp:sp modelId="{D8DD40B2-2250-4F45-AB25-0A080E2EE9E7}">
      <dsp:nvSpPr>
        <dsp:cNvPr id="0" name=""/>
        <dsp:cNvSpPr/>
      </dsp:nvSpPr>
      <dsp:spPr>
        <a:xfrm>
          <a:off x="0" y="1961313"/>
          <a:ext cx="11797296" cy="783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602533-47F6-48BA-B168-7AC7825332F8}">
      <dsp:nvSpPr>
        <dsp:cNvPr id="0" name=""/>
        <dsp:cNvSpPr/>
      </dsp:nvSpPr>
      <dsp:spPr>
        <a:xfrm>
          <a:off x="237131" y="2137692"/>
          <a:ext cx="431148" cy="43114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FBD93D0-E375-46C5-88EE-0222CD761256}">
      <dsp:nvSpPr>
        <dsp:cNvPr id="0" name=""/>
        <dsp:cNvSpPr/>
      </dsp:nvSpPr>
      <dsp:spPr>
        <a:xfrm>
          <a:off x="905412" y="1961313"/>
          <a:ext cx="10891883" cy="78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3" tIns="82963" rIns="82963" bIns="82963" numCol="1" spcCol="1270" anchor="ctr" anchorCtr="0">
          <a:noAutofit/>
        </a:bodyPr>
        <a:lstStyle/>
        <a:p>
          <a:pPr marL="0" lvl="0" indent="0" algn="l" defTabSz="800100" rtl="0">
            <a:lnSpc>
              <a:spcPct val="100000"/>
            </a:lnSpc>
            <a:spcBef>
              <a:spcPct val="0"/>
            </a:spcBef>
            <a:spcAft>
              <a:spcPct val="35000"/>
            </a:spcAft>
            <a:buNone/>
          </a:pPr>
          <a:r>
            <a:rPr lang="en-US" sz="1800" kern="1200" dirty="0"/>
            <a:t>Support</a:t>
          </a:r>
          <a:r>
            <a:rPr lang="en-US" sz="1800" kern="1200" dirty="0">
              <a:latin typeface="Palatino Linotype"/>
            </a:rPr>
            <a:t> those</a:t>
          </a:r>
          <a:r>
            <a:rPr lang="en-US" sz="1800" kern="1200" dirty="0"/>
            <a:t> LEAs to identify and provide the appropriate interventions their students </a:t>
          </a:r>
          <a:r>
            <a:rPr lang="en-US" sz="1800" kern="1200" dirty="0">
              <a:latin typeface="Palatino Linotype"/>
            </a:rPr>
            <a:t>need</a:t>
          </a:r>
          <a:r>
            <a:rPr lang="en-US" sz="1800" kern="1200" dirty="0"/>
            <a:t> through a process of continuous improvement.</a:t>
          </a:r>
        </a:p>
      </dsp:txBody>
      <dsp:txXfrm>
        <a:off x="905412" y="1961313"/>
        <a:ext cx="10891883" cy="783906"/>
      </dsp:txXfrm>
    </dsp:sp>
    <dsp:sp modelId="{5667725B-F7B2-446C-B0E0-8859D4A5B547}">
      <dsp:nvSpPr>
        <dsp:cNvPr id="0" name=""/>
        <dsp:cNvSpPr/>
      </dsp:nvSpPr>
      <dsp:spPr>
        <a:xfrm>
          <a:off x="0" y="2941197"/>
          <a:ext cx="11797296" cy="7839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2F0D3F-434F-4737-8657-3B8F052E9E44}">
      <dsp:nvSpPr>
        <dsp:cNvPr id="0" name=""/>
        <dsp:cNvSpPr/>
      </dsp:nvSpPr>
      <dsp:spPr>
        <a:xfrm>
          <a:off x="237131" y="3117576"/>
          <a:ext cx="431148" cy="43114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30A55F-4EC3-4672-B726-65E14D73873F}">
      <dsp:nvSpPr>
        <dsp:cNvPr id="0" name=""/>
        <dsp:cNvSpPr/>
      </dsp:nvSpPr>
      <dsp:spPr>
        <a:xfrm>
          <a:off x="905412" y="2941197"/>
          <a:ext cx="10891883" cy="783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963" tIns="82963" rIns="82963" bIns="82963" numCol="1" spcCol="1270" anchor="ctr" anchorCtr="0">
          <a:noAutofit/>
        </a:bodyPr>
        <a:lstStyle/>
        <a:p>
          <a:pPr marL="0" lvl="0" indent="0" algn="l" defTabSz="800100">
            <a:lnSpc>
              <a:spcPct val="100000"/>
            </a:lnSpc>
            <a:spcBef>
              <a:spcPct val="0"/>
            </a:spcBef>
            <a:spcAft>
              <a:spcPct val="35000"/>
            </a:spcAft>
            <a:buNone/>
          </a:pPr>
          <a:r>
            <a:rPr lang="en-US" sz="1800" kern="1200"/>
            <a:t>Recruit, prepare, retain, and support educators to ensure all students have access to high quality teachers.</a:t>
          </a:r>
        </a:p>
      </dsp:txBody>
      <dsp:txXfrm>
        <a:off x="905412" y="2941197"/>
        <a:ext cx="10891883" cy="7839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19FA30-BAF0-4445-9268-96859BDD0CCA}">
      <dsp:nvSpPr>
        <dsp:cNvPr id="0" name=""/>
        <dsp:cNvSpPr/>
      </dsp:nvSpPr>
      <dsp:spPr>
        <a:xfrm>
          <a:off x="0" y="482"/>
          <a:ext cx="5820017" cy="1129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6DF0C1-BD00-44D4-A783-669168843A00}">
      <dsp:nvSpPr>
        <dsp:cNvPr id="0" name=""/>
        <dsp:cNvSpPr/>
      </dsp:nvSpPr>
      <dsp:spPr>
        <a:xfrm>
          <a:off x="341617" y="254578"/>
          <a:ext cx="621123" cy="6211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3F2ABF-1BCB-48D4-A59E-D440F126459A}">
      <dsp:nvSpPr>
        <dsp:cNvPr id="0" name=""/>
        <dsp:cNvSpPr/>
      </dsp:nvSpPr>
      <dsp:spPr>
        <a:xfrm>
          <a:off x="1304359" y="482"/>
          <a:ext cx="4515657" cy="112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519" tIns="119519" rIns="119519" bIns="119519" numCol="1" spcCol="1270" anchor="ctr" anchorCtr="0">
          <a:noAutofit/>
        </a:bodyPr>
        <a:lstStyle/>
        <a:p>
          <a:pPr marL="0" lvl="0" indent="0" algn="l" defTabSz="1022350">
            <a:lnSpc>
              <a:spcPct val="100000"/>
            </a:lnSpc>
            <a:spcBef>
              <a:spcPct val="0"/>
            </a:spcBef>
            <a:spcAft>
              <a:spcPct val="35000"/>
            </a:spcAft>
            <a:buNone/>
          </a:pPr>
          <a:r>
            <a:rPr lang="en-US" sz="2300" kern="1200"/>
            <a:t>3 rounds of school identification</a:t>
          </a:r>
        </a:p>
      </dsp:txBody>
      <dsp:txXfrm>
        <a:off x="1304359" y="482"/>
        <a:ext cx="4515657" cy="1129315"/>
      </dsp:txXfrm>
    </dsp:sp>
    <dsp:sp modelId="{136B567C-FC56-4DE6-B9EB-28085F205DA9}">
      <dsp:nvSpPr>
        <dsp:cNvPr id="0" name=""/>
        <dsp:cNvSpPr/>
      </dsp:nvSpPr>
      <dsp:spPr>
        <a:xfrm>
          <a:off x="0" y="1412127"/>
          <a:ext cx="5820017" cy="1129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0F0478-C91E-4745-A5D9-0D2D02F3BF00}">
      <dsp:nvSpPr>
        <dsp:cNvPr id="0" name=""/>
        <dsp:cNvSpPr/>
      </dsp:nvSpPr>
      <dsp:spPr>
        <a:xfrm>
          <a:off x="341617" y="1666223"/>
          <a:ext cx="621123" cy="6211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CE757-65F6-4E6E-B521-D63965AFAF43}">
      <dsp:nvSpPr>
        <dsp:cNvPr id="0" name=""/>
        <dsp:cNvSpPr/>
      </dsp:nvSpPr>
      <dsp:spPr>
        <a:xfrm>
          <a:off x="1304359" y="1412127"/>
          <a:ext cx="4515657" cy="112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519" tIns="119519" rIns="119519" bIns="119519" numCol="1" spcCol="1270" anchor="ctr" anchorCtr="0">
          <a:noAutofit/>
        </a:bodyPr>
        <a:lstStyle/>
        <a:p>
          <a:pPr marL="0" lvl="0" indent="0" algn="l" defTabSz="1022350">
            <a:lnSpc>
              <a:spcPct val="100000"/>
            </a:lnSpc>
            <a:spcBef>
              <a:spcPct val="0"/>
            </a:spcBef>
            <a:spcAft>
              <a:spcPct val="35000"/>
            </a:spcAft>
            <a:buNone/>
          </a:pPr>
          <a:r>
            <a:rPr lang="en-US" sz="2300" kern="1200"/>
            <a:t>264 schools identified for either CSI, TSI, or ATSI support</a:t>
          </a:r>
        </a:p>
      </dsp:txBody>
      <dsp:txXfrm>
        <a:off x="1304359" y="1412127"/>
        <a:ext cx="4515657" cy="1129315"/>
      </dsp:txXfrm>
    </dsp:sp>
    <dsp:sp modelId="{AB60E92D-8450-4E12-9E87-F03C6858A75D}">
      <dsp:nvSpPr>
        <dsp:cNvPr id="0" name=""/>
        <dsp:cNvSpPr/>
      </dsp:nvSpPr>
      <dsp:spPr>
        <a:xfrm>
          <a:off x="0" y="2823771"/>
          <a:ext cx="5820017" cy="1129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36414B-48A6-4560-AFFC-5C9F1A8C8227}">
      <dsp:nvSpPr>
        <dsp:cNvPr id="0" name=""/>
        <dsp:cNvSpPr/>
      </dsp:nvSpPr>
      <dsp:spPr>
        <a:xfrm>
          <a:off x="341617" y="3077867"/>
          <a:ext cx="621123" cy="6211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87B7FA-BD6E-408D-8173-89B559EA9129}">
      <dsp:nvSpPr>
        <dsp:cNvPr id="0" name=""/>
        <dsp:cNvSpPr/>
      </dsp:nvSpPr>
      <dsp:spPr>
        <a:xfrm>
          <a:off x="1304359" y="2823771"/>
          <a:ext cx="4515657" cy="1129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519" tIns="119519" rIns="119519" bIns="119519" numCol="1" spcCol="1270" anchor="ctr" anchorCtr="0">
          <a:noAutofit/>
        </a:bodyPr>
        <a:lstStyle/>
        <a:p>
          <a:pPr marL="0" lvl="0" indent="0" algn="l" defTabSz="1022350">
            <a:lnSpc>
              <a:spcPct val="100000"/>
            </a:lnSpc>
            <a:spcBef>
              <a:spcPct val="0"/>
            </a:spcBef>
            <a:spcAft>
              <a:spcPct val="35000"/>
            </a:spcAft>
            <a:buNone/>
          </a:pPr>
          <a:r>
            <a:rPr lang="en-US" sz="2300" kern="1200"/>
            <a:t>180 schools exited status this past identification cycle</a:t>
          </a:r>
        </a:p>
      </dsp:txBody>
      <dsp:txXfrm>
        <a:off x="1304359" y="2823771"/>
        <a:ext cx="4515657" cy="11293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546128-992C-4A8B-AC61-34707B4C8E86}">
      <dsp:nvSpPr>
        <dsp:cNvPr id="0" name=""/>
        <dsp:cNvSpPr/>
      </dsp:nvSpPr>
      <dsp:spPr>
        <a:xfrm rot="5400000">
          <a:off x="5643833" y="-3536901"/>
          <a:ext cx="1784388" cy="9257364"/>
        </a:xfrm>
        <a:prstGeom prst="round2SameRect">
          <a:avLst/>
        </a:prstGeom>
        <a:solidFill>
          <a:srgbClr val="104E72">
            <a:alpha val="2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An alternate measure of academic progress, Relative School Improvement Measure, was used for the 2021-2022 school year because prior year assessment results were not available.</a:t>
          </a:r>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Median student growth percentiles (mSGPs) will be used to measure academic progress for the fall 2023 ESSA accountability process.</a:t>
          </a:r>
          <a:endParaRPr lang="en-US" sz="2000" kern="1200" dirty="0"/>
        </a:p>
      </dsp:txBody>
      <dsp:txXfrm rot="-5400000">
        <a:off x="1907346" y="286693"/>
        <a:ext cx="9170257" cy="1610174"/>
      </dsp:txXfrm>
    </dsp:sp>
    <dsp:sp modelId="{6F5FE4C6-5944-4067-8587-EBB50BF4886B}">
      <dsp:nvSpPr>
        <dsp:cNvPr id="0" name=""/>
        <dsp:cNvSpPr/>
      </dsp:nvSpPr>
      <dsp:spPr>
        <a:xfrm>
          <a:off x="0" y="55"/>
          <a:ext cx="1899737" cy="2230486"/>
        </a:xfrm>
        <a:prstGeom prst="roundRect">
          <a:avLst/>
        </a:prstGeom>
        <a:solidFill>
          <a:srgbClr val="104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Academic Progress</a:t>
          </a:r>
        </a:p>
      </dsp:txBody>
      <dsp:txXfrm>
        <a:off x="92738" y="92793"/>
        <a:ext cx="1714261" cy="2045010"/>
      </dsp:txXfrm>
    </dsp:sp>
    <dsp:sp modelId="{85BC4D37-6603-41DB-8B43-74BB5F1827DC}">
      <dsp:nvSpPr>
        <dsp:cNvPr id="0" name=""/>
        <dsp:cNvSpPr/>
      </dsp:nvSpPr>
      <dsp:spPr>
        <a:xfrm rot="5400000">
          <a:off x="5621850" y="-1148910"/>
          <a:ext cx="1784388" cy="9212439"/>
        </a:xfrm>
        <a:prstGeom prst="round2SameRect">
          <a:avLst/>
        </a:prstGeom>
        <a:solidFill>
          <a:srgbClr val="104E72">
            <a:alpha val="2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solidFill>
                <a:srgbClr val="000000"/>
              </a:solidFill>
              <a:latin typeface="+mn-lt"/>
            </a:rPr>
            <a:t>Cohort 2022 four-year and Cohort 2021 five-year federal graduation rates will be used for the fall 2023 accountability process.</a:t>
          </a:r>
          <a:endParaRPr lang="en-US" sz="2000" kern="1200" dirty="0"/>
        </a:p>
        <a:p>
          <a:pPr marL="228600" lvl="1" indent="-228600" algn="l" defTabSz="889000">
            <a:lnSpc>
              <a:spcPct val="90000"/>
            </a:lnSpc>
            <a:spcBef>
              <a:spcPct val="0"/>
            </a:spcBef>
            <a:spcAft>
              <a:spcPct val="15000"/>
            </a:spcAft>
            <a:buChar char="•"/>
          </a:pPr>
          <a:r>
            <a:rPr lang="en-US" sz="2000" kern="1200" dirty="0">
              <a:solidFill>
                <a:srgbClr val="000000"/>
              </a:solidFill>
              <a:latin typeface="+mn-lt"/>
            </a:rPr>
            <a:t>Students with disabilities who did not meet state course, local attendance, or state graduation assessment requirements will not be included as graduates in the federal graduation rate.</a:t>
          </a:r>
          <a:endParaRPr lang="en-US" sz="2000" kern="1200" dirty="0"/>
        </a:p>
      </dsp:txBody>
      <dsp:txXfrm rot="-5400000">
        <a:off x="1907825" y="2652222"/>
        <a:ext cx="9125332" cy="1610174"/>
      </dsp:txXfrm>
    </dsp:sp>
    <dsp:sp modelId="{D10E5DD2-6C8D-476A-9EF7-7E55105F275E}">
      <dsp:nvSpPr>
        <dsp:cNvPr id="0" name=""/>
        <dsp:cNvSpPr/>
      </dsp:nvSpPr>
      <dsp:spPr>
        <a:xfrm>
          <a:off x="0" y="2342121"/>
          <a:ext cx="1904020" cy="2230486"/>
        </a:xfrm>
        <a:prstGeom prst="roundRect">
          <a:avLst/>
        </a:prstGeom>
        <a:solidFill>
          <a:srgbClr val="104E7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marL="0" lvl="0" indent="0" algn="ctr" defTabSz="1022350">
            <a:lnSpc>
              <a:spcPct val="90000"/>
            </a:lnSpc>
            <a:spcBef>
              <a:spcPct val="0"/>
            </a:spcBef>
            <a:spcAft>
              <a:spcPct val="35000"/>
            </a:spcAft>
            <a:buNone/>
          </a:pPr>
          <a:r>
            <a:rPr lang="en-US" sz="2300" kern="1200" dirty="0"/>
            <a:t>Graduation Rates</a:t>
          </a:r>
        </a:p>
      </dsp:txBody>
      <dsp:txXfrm>
        <a:off x="92947" y="2435068"/>
        <a:ext cx="1718126" cy="204459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5/7/2024</a:t>
            </a:fld>
            <a:endParaRPr lang="en-US" dirty="0"/>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dirty="0"/>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5/7/2024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dirty="0"/>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am04.safelinks.protection.outlook.com/?url=https%3A%2F%2Furldefense.com%2Fv3%2F__https%3A%2F%2Fwww.youtube.com%2Fwatch%3Fv%3DVE0Et9sxSNc__%3B!!J30X0ZrnC1oQtbA!N88lkfMArXkuKMC3Qcit1k86JYKTX-kur-xa7l4tiK4Gi6CdnOHDp5FrvvEzF4pMl8YU3zWBJzmcrikZZpG9aDcFZ4WcpiR1bFMd3RTs%24&amp;data=05%7C01%7Caida.epifanio%40DOE.NJ.GOV%7Cd864146a6b024caa691308db05f21149%7C4b4f7312dd094959b666d5ba6dc8f4b4%7C0%7C0%7C638110309485547136%7CUnknown%7CTWFpbGZsb3d8eyJWIjoiMC4wLjAwMDAiLCJQIjoiV2luMzIiLCJBTiI6Ik1haWwiLCJXVCI6Mn0%3D%7C3000%7C%7C%7C&amp;sdata=qNDiO209B%2BbMDSLdoyqLxsgpZhhTsZpEtR2P6VMQ7BU%3D&amp;reserved=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am04.safelinks.protection.outlook.com/?url=https%3A%2F%2Furldefense.com%2Fv3%2F__https%3A%2F%2Fwww2.ed.gov%2Fprograms%2Fnclbbrs%2Findex.html__%3B!!J30X0ZrnC1oQtbA!O1pa21ERFjclJYU7eWvP-gBLXNZDrvwIaq7w1zldwgW87VECd-87h9G2rFDvzqCw20j4Mf1sP75STqkuwvTInQVlv4GTntow%24&amp;data=05%7C01%7Caida.epifanio%40doe.nj.gov%7C66bb1f1310ed4464afe008dbb91c4462%7C4b4f7312dd094959b666d5ba6dc8f4b4%7C0%7C0%7C638307303286094276%7CUnknown%7CTWFpbGZsb3d8eyJWIjoiMC4wLjAwMDAiLCJQIjoiV2luMzIiLCJBTiI6Ik1haWwiLCJXVCI6Mn0%3D%7C3000%7C%7C%7C&amp;sdata=nEuo4J1L3SwTCXfrQGjNQDJ1hY7L11JNIV%2FQmwaGEEM%3D&amp;reserved=0"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engageeverystudent.org/" TargetMode="External"/><Relationship Id="rId3" Type="http://schemas.openxmlformats.org/officeDocument/2006/relationships/hyperlink" Target="https://www.schoolsafety.gov/" TargetMode="External"/><Relationship Id="rId7" Type="http://schemas.openxmlformats.org/officeDocument/2006/relationships/hyperlink" Target="https://www.partnershipstudentsuccess.or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safesupportivelearning.ed.gov/events/webinar/assessment-action-enhancing-organizational-well-being-schools" TargetMode="External"/><Relationship Id="rId5" Type="http://schemas.openxmlformats.org/officeDocument/2006/relationships/hyperlink" Target="https://safesupportivelearning.ed.gov/events/webinar/lessons-field-webinar-supporting-newcomer-students" TargetMode="External"/><Relationship Id="rId4" Type="http://schemas.openxmlformats.org/officeDocument/2006/relationships/hyperlink" Target="https://safesupportivelearning.ed.gov/events"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t>Diana </a:t>
            </a:r>
          </a:p>
          <a:p>
            <a:endParaRPr lang="en-US" sz="1800" dirty="0"/>
          </a:p>
          <a:p>
            <a:r>
              <a:rPr lang="en-US" sz="1800" dirty="0"/>
              <a:t>Hello Everyone and</a:t>
            </a:r>
            <a:r>
              <a:rPr lang="en-US" sz="1800" b="1" dirty="0"/>
              <a:t> welcome to </a:t>
            </a:r>
            <a:r>
              <a:rPr lang="en-US" sz="1800" dirty="0"/>
              <a:t>the Maximizing Federal Funds Webinar!  </a:t>
            </a:r>
          </a:p>
          <a:p>
            <a:endParaRPr lang="en-US" sz="1800" dirty="0"/>
          </a:p>
          <a:p>
            <a:r>
              <a:rPr lang="en-US" sz="1800" dirty="0"/>
              <a:t>We are excited to</a:t>
            </a:r>
            <a:r>
              <a:rPr lang="en-US" sz="1800" b="1" dirty="0"/>
              <a:t> know who is in our group </a:t>
            </a:r>
            <a:r>
              <a:rPr lang="en-US" sz="1800" dirty="0"/>
              <a:t>so please put your name and where you are coming from in the chat!</a:t>
            </a:r>
          </a:p>
          <a:p>
            <a:endParaRPr lang="en-US" sz="1800" dirty="0"/>
          </a:p>
          <a:p>
            <a:r>
              <a:rPr lang="en-US" sz="1800" i="1" dirty="0"/>
              <a:t>pause</a:t>
            </a:r>
          </a:p>
          <a:p>
            <a:endParaRPr lang="en-US" sz="1800" dirty="0"/>
          </a:p>
          <a:p>
            <a:r>
              <a:rPr lang="en-US" sz="1800" b="1" dirty="0"/>
              <a:t>Today we will be introducing a resource developed in collaboration across the NJ Department of Education and the Region 4 Comprehensive Center Network,.</a:t>
            </a:r>
          </a:p>
          <a:p>
            <a:endParaRPr lang="en-US" sz="1800" b="1" dirty="0"/>
          </a:p>
          <a:p>
            <a:endParaRPr lang="en-US" sz="1800" dirty="0"/>
          </a:p>
          <a:p>
            <a:endParaRPr lang="en-US" sz="1800" dirty="0"/>
          </a:p>
          <a:p>
            <a:r>
              <a:rPr lang="en-US" sz="1800" b="1" dirty="0"/>
              <a:t>Next Slide</a:t>
            </a:r>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dirty="0"/>
          </a:p>
        </p:txBody>
      </p:sp>
    </p:spTree>
    <p:extLst>
      <p:ext uri="{BB962C8B-B14F-4D97-AF65-F5344CB8AC3E}">
        <p14:creationId xmlns:p14="http://schemas.microsoft.com/office/powerpoint/2010/main" val="4250671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600" dirty="0">
                <a:hlinkClick r:id="rId3"/>
              </a:rPr>
              <a:t>“Raise the Bar: Lead the World”</a:t>
            </a:r>
            <a:r>
              <a:rPr lang="en-US" sz="2600" dirty="0"/>
              <a:t>  lays out the US Department of Education’s vision and priorities for 2023</a:t>
            </a:r>
          </a:p>
          <a:p>
            <a:endParaRPr lang="en-US" sz="2600" dirty="0"/>
          </a:p>
          <a:p>
            <a:pPr marL="914400" lvl="1" indent="-457200">
              <a:buFont typeface="Arial" panose="020B0604020202020204" pitchFamily="34" charset="0"/>
              <a:buChar char="•"/>
            </a:pPr>
            <a:r>
              <a:rPr lang="en-US" sz="2600" i="1" dirty="0"/>
              <a:t>Link to USED’s Raise the Bar website: https://</a:t>
            </a:r>
            <a:r>
              <a:rPr lang="en-US" sz="2600" i="1" dirty="0" err="1"/>
              <a:t>www.ed.gov</a:t>
            </a:r>
            <a:r>
              <a:rPr lang="en-US" sz="2600" i="1" dirty="0"/>
              <a:t>/</a:t>
            </a:r>
            <a:r>
              <a:rPr lang="en-US" sz="2600" i="1" dirty="0" err="1"/>
              <a:t>raisethebar</a:t>
            </a:r>
            <a:r>
              <a:rPr lang="en-US" sz="2600" i="1" dirty="0"/>
              <a:t>/</a:t>
            </a:r>
          </a:p>
          <a:p>
            <a:pPr marL="0" lvl="0" indent="0">
              <a:buFont typeface="Arial" panose="020B0604020202020204" pitchFamily="34" charset="0"/>
              <a:buNone/>
            </a:pPr>
            <a:endParaRPr lang="en-US" sz="1200" i="1" dirty="0">
              <a:solidFill>
                <a:prstClr val="black"/>
              </a:solidFill>
            </a:endParaRPr>
          </a:p>
          <a:p>
            <a:pPr marL="0" lvl="0" indent="0">
              <a:buFont typeface="Arial" panose="020B0604020202020204" pitchFamily="34" charset="0"/>
              <a:buNone/>
            </a:pPr>
            <a:r>
              <a:rPr lang="en-US" sz="1200" dirty="0">
                <a:solidFill>
                  <a:prstClr val="black"/>
                </a:solidFill>
              </a:rPr>
              <a:t>One of the key priorities is Boldly Improving Learning Conditions, which includes eliminating the educator shortage for every school and ensuring that all students should have the opportunity to be taught by diverse educators.</a:t>
            </a:r>
            <a:r>
              <a:rPr lang="en-US" sz="800" b="0" i="0" dirty="0">
                <a:solidFill>
                  <a:srgbClr val="030A13"/>
                </a:solidFill>
                <a:effectLst/>
                <a:latin typeface="Helvetica Neue" panose="02000503000000020004" pitchFamily="2" charset="0"/>
              </a:rPr>
              <a:t> </a:t>
            </a:r>
          </a:p>
          <a:p>
            <a:pPr marL="628650" lvl="1" indent="-171450">
              <a:buFont typeface="Arial" panose="020B0604020202020204" pitchFamily="34" charset="0"/>
              <a:buChar char="•"/>
            </a:pPr>
            <a:r>
              <a:rPr lang="en-US" b="0" i="1" dirty="0">
                <a:solidFill>
                  <a:srgbClr val="030A13"/>
                </a:solidFill>
                <a:effectLst/>
                <a:latin typeface="Helvetica Neue" panose="02000503000000020004" pitchFamily="2" charset="0"/>
              </a:rPr>
              <a:t>Link to Boldly Improving Learning Conditions: https://</a:t>
            </a:r>
            <a:r>
              <a:rPr lang="en-US" b="0" i="1" dirty="0" err="1">
                <a:solidFill>
                  <a:srgbClr val="030A13"/>
                </a:solidFill>
                <a:effectLst/>
                <a:latin typeface="Helvetica Neue" panose="02000503000000020004" pitchFamily="2" charset="0"/>
              </a:rPr>
              <a:t>www.ed.gov</a:t>
            </a:r>
            <a:r>
              <a:rPr lang="en-US" b="0" i="1" dirty="0">
                <a:solidFill>
                  <a:srgbClr val="030A13"/>
                </a:solidFill>
                <a:effectLst/>
                <a:latin typeface="Helvetica Neue" panose="02000503000000020004" pitchFamily="2" charset="0"/>
              </a:rPr>
              <a:t>/</a:t>
            </a:r>
            <a:r>
              <a:rPr lang="en-US" b="0" i="1" dirty="0" err="1">
                <a:solidFill>
                  <a:srgbClr val="030A13"/>
                </a:solidFill>
                <a:effectLst/>
                <a:latin typeface="Helvetica Neue" panose="02000503000000020004" pitchFamily="2" charset="0"/>
              </a:rPr>
              <a:t>raisethebar</a:t>
            </a:r>
            <a:r>
              <a:rPr lang="en-US" b="0" i="1" dirty="0">
                <a:solidFill>
                  <a:srgbClr val="030A13"/>
                </a:solidFill>
                <a:effectLst/>
                <a:latin typeface="Helvetica Neue" panose="02000503000000020004" pitchFamily="2" charset="0"/>
              </a:rPr>
              <a:t>/educators</a:t>
            </a:r>
          </a:p>
          <a:p>
            <a:pPr marL="0" lvl="0" indent="0">
              <a:buFont typeface="Arial" panose="020B0604020202020204" pitchFamily="34" charset="0"/>
              <a:buNone/>
            </a:pPr>
            <a:endParaRPr lang="en-US" sz="1200" b="0" i="0" dirty="0">
              <a:solidFill>
                <a:srgbClr val="030A13"/>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31471410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base">
              <a:spcBef>
                <a:spcPts val="0"/>
              </a:spcBef>
              <a:spcAft>
                <a:spcPts val="0"/>
              </a:spcAft>
            </a:pPr>
            <a:r>
              <a:rPr lang="en-US" sz="1200" b="0" i="0" u="none" strike="noStrike" dirty="0">
                <a:solidFill>
                  <a:srgbClr val="212121"/>
                </a:solidFill>
                <a:effectLst/>
                <a:latin typeface="Times New Roman" panose="02020603050405020304" pitchFamily="18" charset="0"/>
              </a:rPr>
              <a:t>The U.S. Department of Education today recognized 353 schools as </a:t>
            </a:r>
            <a:r>
              <a:rPr lang="en-US" sz="1200" b="0" i="0" u="sng" strike="noStrike" dirty="0">
                <a:solidFill>
                  <a:srgbClr val="0000FF"/>
                </a:solidFill>
                <a:effectLst/>
                <a:latin typeface="Times New Roman" panose="02020603050405020304" pitchFamily="18" charset="0"/>
                <a:hlinkClick r:id="rId3" tooltip="https://nam04.safelinks.protection.outlook.com/?url=https%3A%2F%2Furldefense.com%2Fv3%2F__https%3A%2F%2Fwww2.ed.gov%2Fprograms%2Fnclbbrs%2Findex.html__%3B!!J30X0ZrnC1oQtbA!O1pa21ERFjclJYU7eWvP-gBLXNZDrvwIaq7w1zldwgW87VECd-87h9G2rFDvzqCw20j4Mf1sP75STqkuwvTInQVlv4GTntow%24&amp;data=05%7C01%7Caida.epifanio%40doe.nj.gov%7C66bb1f1310ed4464afe008dbb91c4462%7C4b4f7312dd094959b666d5ba6dc8f4b4%7C0%7C0%7C638307303286094276%7CUnknown%7CTWFpbGZsb3d8eyJWIjoiMC4wLjAwMDAiLCJQIjoiV2luMzIiLCJBTiI6Ik1haWwiLCJXVCI6Mn0%3D%7C3000%7C%7C%7C&amp;sdata=nEuo4J1L3SwTCXfrQGjNQDJ1hY7L11JNIV%2FQmwaGEEM%3D&amp;reserved=0"/>
              </a:rPr>
              <a:t>National Blue Ribbon Schools</a:t>
            </a:r>
            <a:r>
              <a:rPr lang="en-US" sz="1200" b="0" i="0" u="none" strike="noStrike" dirty="0">
                <a:solidFill>
                  <a:srgbClr val="212121"/>
                </a:solidFill>
                <a:effectLst/>
                <a:latin typeface="Times New Roman" panose="02020603050405020304" pitchFamily="18" charset="0"/>
              </a:rPr>
              <a:t> for 2023, including nine schools in New Jersey. The recognition is based on a school’s overall academic performance or progress in closing achievement gaps among student subgroups on assessments.</a:t>
            </a:r>
            <a:endParaRPr lang="en-US" dirty="0"/>
          </a:p>
        </p:txBody>
      </p:sp>
      <p:sp>
        <p:nvSpPr>
          <p:cNvPr id="4" name="Slide Number Placeholder 3"/>
          <p:cNvSpPr>
            <a:spLocks noGrp="1"/>
          </p:cNvSpPr>
          <p:nvPr>
            <p:ph type="sldNum" sz="quarter" idx="5"/>
          </p:nvPr>
        </p:nvSpPr>
        <p:spPr/>
        <p:txBody>
          <a:bodyPr/>
          <a:lstStyle/>
          <a:p>
            <a:fld id="{812BD6BB-6ECC-4CAA-AAA2-9DBBD3763957}" type="slidenum">
              <a:rPr lang="en-US" smtClean="0"/>
              <a:t>19</a:t>
            </a:fld>
            <a:endParaRPr lang="en-US"/>
          </a:p>
        </p:txBody>
      </p:sp>
    </p:spTree>
    <p:extLst>
      <p:ext uri="{BB962C8B-B14F-4D97-AF65-F5344CB8AC3E}">
        <p14:creationId xmlns:p14="http://schemas.microsoft.com/office/powerpoint/2010/main" val="4058624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linkClick r:id="rId3"/>
              </a:rPr>
              <a:t>SchoolSafety.gov</a:t>
            </a:r>
            <a:r>
              <a:rPr lang="en-US" sz="1200" b="1"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The Back-to-School Campaign encourages members of the K-12 community to visit SchoolSafety.gov and use its resources and tools to create safe and supportive learning environments for students and educators. Campaign information and materials will be accessible through a dedicated hub on SchoolSafety.gov throughout August and September.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Link: https://www.schoolsafety.gov/back-to-school-campaign?utm_content=&amp;utm_medium=email&amp;utm_name=&amp;utm_source=govdelivery&amp;utm_term=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1" dirty="0">
              <a:hlinkClick r:id="rId4"/>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linkClick r:id="rId4"/>
              </a:rPr>
              <a:t>National Center on Safe Supportive Learning Environments (NCSSLE):</a:t>
            </a:r>
            <a:endParaRPr lang="en-US" sz="1200" b="1"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t>Upcoming webinars include: </a:t>
            </a:r>
            <a:r>
              <a:rPr lang="en-US" b="0" i="0" u="none" strike="noStrike" dirty="0">
                <a:solidFill>
                  <a:srgbClr val="154383"/>
                </a:solidFill>
                <a:effectLst/>
                <a:latin typeface="roboto" panose="020F0502020204030204" pitchFamily="34" charset="0"/>
                <a:hlinkClick r:id="rId5"/>
              </a:rPr>
              <a:t>Lessons from the Field Webinar - Supporting Newcomer Students</a:t>
            </a:r>
            <a:r>
              <a:rPr lang="en-US" b="0" i="0" u="none" strike="noStrike" dirty="0">
                <a:solidFill>
                  <a:srgbClr val="154383"/>
                </a:solidFill>
                <a:effectLst/>
                <a:latin typeface="roboto" panose="020F0502020204030204" pitchFamily="34" charset="0"/>
              </a:rPr>
              <a:t> and </a:t>
            </a:r>
            <a:r>
              <a:rPr lang="en-US" b="0" i="0" u="sng" dirty="0">
                <a:solidFill>
                  <a:srgbClr val="008A00"/>
                </a:solidFill>
                <a:effectLst/>
                <a:latin typeface="roboto" panose="02000000000000000000" pitchFamily="2" charset="0"/>
                <a:hlinkClick r:id="rId6"/>
              </a:rPr>
              <a:t>From Assessment to Action: Enhancing Organizational Well-Being in Schools</a:t>
            </a:r>
            <a:endParaRPr lang="en-US" sz="1200"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1" dirty="0">
                <a:solidFill>
                  <a:srgbClr val="212529"/>
                </a:solidFill>
                <a:effectLst/>
                <a:latin typeface="roboto" panose="02000000000000000000" pitchFamily="2" charset="0"/>
              </a:rPr>
              <a:t>Link to website https://</a:t>
            </a:r>
            <a:r>
              <a:rPr lang="en-US" b="0" i="1" dirty="0" err="1">
                <a:solidFill>
                  <a:srgbClr val="212529"/>
                </a:solidFill>
                <a:effectLst/>
                <a:latin typeface="roboto" panose="02000000000000000000" pitchFamily="2" charset="0"/>
              </a:rPr>
              <a:t>safesupportivelearning.ed.gov</a:t>
            </a:r>
            <a:r>
              <a:rPr lang="en-US" b="0" i="1" dirty="0">
                <a:solidFill>
                  <a:srgbClr val="212529"/>
                </a:solidFill>
                <a:effectLst/>
                <a:latin typeface="roboto" panose="02000000000000000000" pitchFamily="2" charset="0"/>
              </a:rPr>
              <a:t>/events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1" dirty="0">
              <a:solidFill>
                <a:srgbClr val="212529"/>
              </a:solidFill>
              <a:effectLst/>
              <a:latin typeface="roboto" panose="02000000000000000000" pitchFamily="2" charset="0"/>
              <a:hlinkClick r:id="rId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linkClick r:id="rId7"/>
              </a:rPr>
              <a:t>Overdeck Family Foundation Family Engagement Learning Series:</a:t>
            </a:r>
            <a:r>
              <a:rPr lang="en-US" sz="120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Link to Strategies and Resources to Support Effective Family Engagement, which summarizes the six-month webinar series designed to boost family engagement practices: https://www.carnegie.org/our-work/article/strategies-and-resources-support-effective-family-engagement/?utm_content=&amp;utm_medium=email&amp;utm_name=&amp;utm_source=govdelivery&amp;utm_term=</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a:hlinkClick r:id="rId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linkClick r:id="rId8"/>
              </a:rPr>
              <a:t>Engage Every Student Initiative</a:t>
            </a:r>
            <a:r>
              <a:rPr lang="en-US" sz="1200" b="1" dirty="0"/>
              <a:t>:</a:t>
            </a:r>
            <a:r>
              <a:rPr lang="en-US" sz="1200" dirty="0"/>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dirty="0"/>
              <a:t>Link to sign up for Engage Every Student Initiative updates: https://engageeverystudent.org/stay-informed/</a:t>
            </a:r>
            <a:endParaRPr lang="en-US" sz="1200" b="0" i="1" dirty="0">
              <a:latin typeface="+mn-lt"/>
            </a:endParaRPr>
          </a:p>
          <a:p>
            <a:pPr algn="l"/>
            <a:endParaRPr lang="en-US" sz="1200" b="1" dirty="0">
              <a:hlinkClick r:id="rId7"/>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hlinkClick r:id="rId7"/>
              </a:rPr>
              <a:t>National Partnership for Student Success</a:t>
            </a:r>
            <a:r>
              <a:rPr lang="en-US" sz="1200" b="1" dirty="0"/>
              <a:t>: </a:t>
            </a:r>
            <a:endParaRPr lang="en-US" sz="1200" b="0" dirty="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mn-lt"/>
              </a:rPr>
              <a:t>Link to NPSS: https://</a:t>
            </a:r>
            <a:r>
              <a:rPr lang="en-US" sz="1200" i="1" dirty="0" err="1">
                <a:latin typeface="+mn-lt"/>
              </a:rPr>
              <a:t>www.partnershipstudentsuccess.org</a:t>
            </a:r>
            <a:r>
              <a:rPr lang="en-US" sz="1200" i="1" dirty="0">
                <a:latin typeface="+mn-lt"/>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dirty="0">
                <a:latin typeface="+mn-lt"/>
              </a:rPr>
              <a:t>Link to Year in Review: https://</a:t>
            </a:r>
            <a:r>
              <a:rPr lang="en-US" sz="1200" i="1" dirty="0" err="1">
                <a:latin typeface="+mn-lt"/>
              </a:rPr>
              <a:t>www.partnershipstudentsuccess.org</a:t>
            </a:r>
            <a:r>
              <a:rPr lang="en-US" sz="1200" i="1" dirty="0">
                <a:latin typeface="+mn-lt"/>
              </a:rPr>
              <a:t>/a-year-in-review-the-national-partnership-for-student-success/</a:t>
            </a:r>
          </a:p>
          <a:p>
            <a:pPr algn="l"/>
            <a:endParaRPr lang="en-US" sz="1200" dirty="0">
              <a:latin typeface="+mn-lt"/>
            </a:endParaRPr>
          </a:p>
          <a:p>
            <a:endParaRPr lang="en-US" dirty="0"/>
          </a:p>
        </p:txBody>
      </p:sp>
      <p:sp>
        <p:nvSpPr>
          <p:cNvPr id="4" name="Slide Number Placeholder 3"/>
          <p:cNvSpPr>
            <a:spLocks noGrp="1"/>
          </p:cNvSpPr>
          <p:nvPr>
            <p:ph type="sldNum" sz="quarter" idx="5"/>
          </p:nvPr>
        </p:nvSpPr>
        <p:spPr/>
        <p:txBody>
          <a:bodyPr/>
          <a:lstStyle/>
          <a:p>
            <a:fld id="{812BD6BB-6ECC-4CAA-AAA2-9DBBD3763957}" type="slidenum">
              <a:rPr lang="en-US" smtClean="0"/>
              <a:t>20</a:t>
            </a:fld>
            <a:endParaRPr lang="en-US"/>
          </a:p>
        </p:txBody>
      </p:sp>
    </p:spTree>
    <p:extLst>
      <p:ext uri="{BB962C8B-B14F-4D97-AF65-F5344CB8AC3E}">
        <p14:creationId xmlns:p14="http://schemas.microsoft.com/office/powerpoint/2010/main" val="29205652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For today, we are providing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0290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want to make sure we are in the correct lane.   This is a little more theoretical and we frankly want to hear more from all of you about some wish lists...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5224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prstClr val="black"/>
                </a:solidFill>
              </a:rPr>
              <a:t>NJDOE will shift to asset-based language as much as </a:t>
            </a:r>
            <a:r>
              <a:rPr lang="en-US" sz="1200" dirty="0" err="1">
                <a:solidFill>
                  <a:prstClr val="black"/>
                </a:solidFill>
              </a:rPr>
              <a:t>possib</a:t>
            </a:r>
            <a:r>
              <a:rPr lang="en-US" sz="1200" dirty="0">
                <a:solidFill>
                  <a:prstClr val="black"/>
                </a:solidFill>
              </a:rPr>
              <a:t> le</a:t>
            </a: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2992344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State Plan that was approved by US Department of Education in 2017 describes how NJ will improve its accountability systems and supports to ultimately close opportunity gaps. Following an original template, the plan describes how the state will meet its federal obligations and:</a:t>
            </a:r>
          </a:p>
          <a:p>
            <a:pPr marL="228600" indent="-228600">
              <a:buAutoNum type="arabicParenR"/>
            </a:pPr>
            <a:r>
              <a:rPr lang="en-US"/>
              <a:t>Set standards and goals;</a:t>
            </a:r>
          </a:p>
          <a:p>
            <a:pPr marL="228600" indent="-228600">
              <a:buAutoNum type="arabicParenR"/>
            </a:pPr>
            <a:r>
              <a:rPr lang="en-US"/>
              <a:t>Measure and report performance of students;</a:t>
            </a:r>
          </a:p>
          <a:p>
            <a:pPr marL="228600" indent="-228600">
              <a:buAutoNum type="arabicParenR"/>
            </a:pPr>
            <a:r>
              <a:rPr lang="en-US"/>
              <a:t>Identify and support schools in need of the most improvement</a:t>
            </a:r>
          </a:p>
          <a:p>
            <a:pPr marL="228600" indent="-228600">
              <a:buAutoNum type="arabicParenR"/>
            </a:pPr>
            <a:r>
              <a:rPr lang="en-US"/>
              <a:t>Support all students, educators, school and districts.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8348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rgbClr val="000000"/>
                </a:solidFill>
                <a:effectLst/>
                <a:latin typeface="Calibri" panose="020F0502020204030204" pitchFamily="34" charset="0"/>
              </a:rPr>
              <a:t>In mid-December of 2022, the United States Department of Education (USDE) notified states that they must submit amendments to ESEA consolidated state plans for the 2022-2023 school year by </a:t>
            </a:r>
            <a:r>
              <a:rPr lang="en-US" sz="1200" b="1" i="0">
                <a:solidFill>
                  <a:srgbClr val="000000"/>
                </a:solidFill>
                <a:effectLst/>
                <a:latin typeface="Calibri" panose="020F0502020204030204" pitchFamily="34" charset="0"/>
              </a:rPr>
              <a:t>February 1, 2023</a:t>
            </a:r>
            <a:r>
              <a:rPr lang="en-US" sz="1200" b="0" i="0">
                <a:solidFill>
                  <a:srgbClr val="000000"/>
                </a:solidFill>
                <a:effectLst/>
                <a:latin typeface="Calibri" panose="020F0502020204030204" pitchFamily="34" charset="0"/>
              </a:rPr>
              <a:t>.   </a:t>
            </a:r>
          </a:p>
          <a:p>
            <a:endParaRPr lang="en-US" sz="1200" b="0" i="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Light"/>
              </a:rPr>
              <a:t>As of July 2023, the NJDOE is in the process of making a narrow set of updates to the </a:t>
            </a:r>
            <a:r>
              <a:rPr lang="en-US" sz="1200" b="1">
                <a:latin typeface="+mn-lt"/>
                <a:cs typeface="Calibri Light"/>
              </a:rPr>
              <a:t>New Jersey State Plan </a:t>
            </a:r>
            <a:r>
              <a:rPr lang="en-US" sz="1200">
                <a:latin typeface="+mn-lt"/>
                <a:cs typeface="Calibri Light"/>
              </a:rPr>
              <a:t>based on required changes following a </a:t>
            </a:r>
            <a:r>
              <a:rPr lang="en-US" sz="1200" b="1">
                <a:latin typeface="+mn-lt"/>
                <a:cs typeface="Calibri Light"/>
              </a:rPr>
              <a:t>2019 Performance Review</a:t>
            </a:r>
            <a:r>
              <a:rPr lang="en-US" sz="1200">
                <a:latin typeface="+mn-lt"/>
                <a:cs typeface="Calibri Light"/>
              </a:rPr>
              <a:t>, and t</a:t>
            </a:r>
            <a:r>
              <a:rPr lang="en-US" sz="1200">
                <a:latin typeface="Palatino Linotype"/>
                <a:cs typeface="Calibri"/>
              </a:rPr>
              <a:t>he</a:t>
            </a:r>
            <a:r>
              <a:rPr lang="en-US" sz="1200" b="1">
                <a:latin typeface="Palatino Linotype"/>
                <a:cs typeface="Calibri"/>
              </a:rPr>
              <a:t> COVID-19 State Plan Addendum</a:t>
            </a:r>
            <a:r>
              <a:rPr lang="en-US" sz="1200">
                <a:latin typeface="Palatino Linotype"/>
                <a:cs typeface="Calibri"/>
              </a:rPr>
              <a:t> and other changes the NJDOE has been required by USED to change since 2017.</a:t>
            </a:r>
          </a:p>
          <a:p>
            <a:endParaRPr lang="en-US" sz="1200" b="0" i="0">
              <a:solidFill>
                <a:srgbClr val="000000"/>
              </a:solidFill>
              <a:effectLst/>
              <a:latin typeface="Calibri" panose="020F0502020204030204" pitchFamily="34" charset="0"/>
            </a:endParaRPr>
          </a:p>
          <a:p>
            <a:endParaRPr lang="en-US" sz="1200" b="0" i="0">
              <a:solidFill>
                <a:srgbClr val="000000"/>
              </a:solidFill>
              <a:effectLst/>
              <a:latin typeface="Calibri" panose="020F0502020204030204" pitchFamily="34" charset="0"/>
            </a:endParaRPr>
          </a:p>
          <a:p>
            <a:endParaRPr lang="en-US" sz="1200" b="0" i="0">
              <a:solidFill>
                <a:srgbClr val="000000"/>
              </a:solidFill>
              <a:effectLst/>
              <a:latin typeface="Calibri" panose="020F0502020204030204" pitchFamily="34" charset="0"/>
            </a:endParaRPr>
          </a:p>
          <a:p>
            <a:endParaRPr lang="en-US" sz="1200" b="0" i="0">
              <a:solidFill>
                <a:srgbClr val="000000"/>
              </a:solidFill>
              <a:effectLst/>
              <a:latin typeface="Calibri" panose="020F0502020204030204" pitchFamily="34" charset="0"/>
            </a:endParaRPr>
          </a:p>
          <a:p>
            <a:r>
              <a:rPr lang="en-US" sz="1200" b="0" i="0">
                <a:solidFill>
                  <a:srgbClr val="000000"/>
                </a:solidFill>
                <a:effectLst/>
                <a:latin typeface="Calibri" panose="020F0502020204030204" pitchFamily="34" charset="0"/>
              </a:rPr>
              <a:t>OLD NOTES</a:t>
            </a:r>
          </a:p>
          <a:p>
            <a:endParaRPr lang="en-US" sz="1200" b="0" i="0">
              <a:solidFill>
                <a:srgbClr val="000000"/>
              </a:solidFill>
              <a:effectLst/>
              <a:latin typeface="Calibri" panose="020F0502020204030204" pitchFamily="34" charset="0"/>
            </a:endParaRPr>
          </a:p>
          <a:p>
            <a:r>
              <a:rPr lang="en-US" sz="1200" b="0" i="0">
                <a:solidFill>
                  <a:srgbClr val="000000"/>
                </a:solidFill>
                <a:effectLst/>
                <a:latin typeface="Calibri" panose="020F0502020204030204" pitchFamily="34" charset="0"/>
              </a:rPr>
              <a:t>These amendments are limited in scope and apply only to the areas listed below</a:t>
            </a:r>
          </a:p>
          <a:p>
            <a:endParaRPr lang="en-US"/>
          </a:p>
          <a:p>
            <a:r>
              <a:rPr lang="en-US"/>
              <a:t>Finally, the guidance provides consideration questions to support strategic spending. </a:t>
            </a:r>
            <a:endParaRPr lang="en-US">
              <a:cs typeface="Calibri"/>
            </a:endParaRPr>
          </a:p>
          <a:p>
            <a:endParaRPr lang="en-US"/>
          </a:p>
          <a:p>
            <a:r>
              <a:rPr lang="en-US"/>
              <a:t>When making data-informed and collaborative spending decisions we encourage districts to ask:</a:t>
            </a:r>
            <a:endParaRPr lang="en-US">
              <a:cs typeface="Calibri"/>
            </a:endParaRPr>
          </a:p>
          <a:p>
            <a:endParaRPr lang="en-US"/>
          </a:p>
          <a:p>
            <a:pPr marL="174625" indent="-174625">
              <a:buFont typeface="Arial" panose="020B0604020202020204" pitchFamily="34" charset="0"/>
              <a:buChar char="•"/>
            </a:pPr>
            <a:r>
              <a:rPr lang="en-US"/>
              <a:t>Who are your students most adversely impacted by the pandemic and likely to need scaffolded supports towards post-secondary success?</a:t>
            </a:r>
            <a:endParaRPr lang="en-US">
              <a:cs typeface="Calibri"/>
            </a:endParaRPr>
          </a:p>
          <a:p>
            <a:pPr marL="174982" indent="-174982">
              <a:buFont typeface="Arial" panose="020B0604020202020204" pitchFamily="34" charset="0"/>
              <a:buChar char="•"/>
            </a:pPr>
            <a:endParaRPr lang="en-US"/>
          </a:p>
          <a:p>
            <a:pPr marL="174625" indent="-174625">
              <a:buFont typeface="Arial" panose="020B0604020202020204" pitchFamily="34" charset="0"/>
              <a:buChar char="•"/>
            </a:pPr>
            <a:r>
              <a:rPr lang="en-US"/>
              <a:t>What are your existing LEA priorities? What is in your LEA strategic plan emerging from the pandemic? Tie your short- and long-term goals to those existing documents and make spending decisions accordingly.</a:t>
            </a:r>
            <a:endParaRPr lang="en-US">
              <a:cs typeface="Calibri"/>
            </a:endParaRPr>
          </a:p>
          <a:p>
            <a:pPr marL="174982" indent="-174982">
              <a:buFont typeface="Arial" panose="020B0604020202020204" pitchFamily="34" charset="0"/>
              <a:buChar char="•"/>
            </a:pPr>
            <a:endParaRPr lang="en-US"/>
          </a:p>
          <a:p>
            <a:pPr marL="174625" indent="-174625">
              <a:buFont typeface="Arial" panose="020B0604020202020204" pitchFamily="34" charset="0"/>
              <a:buChar char="•"/>
            </a:pPr>
            <a:r>
              <a:rPr lang="en-US"/>
              <a:t>Consider also how you will track the impact of your spending. What data do you need to collect as baseline information, what needs to be collected along the way, and what needs to be collected at the end of an intervention to determine how effective it was? </a:t>
            </a:r>
          </a:p>
          <a:p>
            <a:pPr marL="174625" indent="-174625">
              <a:buFont typeface="Arial" panose="020B0604020202020204" pitchFamily="34" charset="0"/>
              <a:buChar char="•"/>
            </a:pPr>
            <a:endParaRPr lang="en-US">
              <a:cs typeface="Calibri"/>
            </a:endParaRPr>
          </a:p>
          <a:p>
            <a:pPr marL="174625" indent="-174625">
              <a:buFont typeface="Arial" panose="020B0604020202020204" pitchFamily="34" charset="0"/>
              <a:buChar char="•"/>
            </a:pPr>
            <a:endParaRPr lang="en-US">
              <a:cs typeface="Calibri"/>
            </a:endParaRPr>
          </a:p>
          <a:p>
            <a:pPr marL="171450" indent="-171450">
              <a:buFont typeface="Arial" panose="020B0604020202020204" pitchFamily="34" charset="0"/>
              <a:buChar char="•"/>
            </a:pPr>
            <a:r>
              <a:rPr lang="en-US" b="1">
                <a:cs typeface="Calibri" panose="020F0502020204030204"/>
              </a:rPr>
              <a:t>In sum, </a:t>
            </a:r>
            <a:r>
              <a:rPr lang="en-US"/>
              <a:t>The Maximizing Federal Funds website may be a conversation starter within schools and with community stakeholders, as apart of a robust decision-making tool such as Annual School plan and the Need Assessment.</a:t>
            </a:r>
          </a:p>
          <a:p>
            <a:pPr marL="171450" indent="-171450">
              <a:buFont typeface="Arial" panose="020B0604020202020204" pitchFamily="34" charset="0"/>
              <a:buChar char="•"/>
            </a:pPr>
            <a:endParaRPr lang="en-US"/>
          </a:p>
          <a:p>
            <a:pPr marL="174625" indent="-174625">
              <a:buFont typeface="Arial" panose="020B0604020202020204" pitchFamily="34" charset="0"/>
              <a:buChar char="•"/>
            </a:pPr>
            <a:r>
              <a:rPr lang="en-US" b="1">
                <a:cs typeface="Calibri" panose="020F0502020204030204"/>
              </a:rPr>
              <a:t>Next Slide</a:t>
            </a:r>
            <a:endParaRPr lang="en-US">
              <a:cs typeface="Calibri" panose="020F0502020204030204"/>
            </a:endParaRPr>
          </a:p>
          <a:p>
            <a:pPr marL="174982" indent="-174982">
              <a:buFont typeface="Arial" panose="020B0604020202020204" pitchFamily="34" charset="0"/>
              <a:buChar char="•"/>
            </a:pPr>
            <a:endParaRPr lang="en-US">
              <a:cs typeface="Calibri" panose="020F0502020204030204"/>
            </a:endParaRPr>
          </a:p>
          <a:p>
            <a:pPr marL="174625" indent="-174625">
              <a:buFont typeface="Arial" panose="020B0604020202020204" pitchFamily="34" charset="0"/>
              <a:buChar char="•"/>
            </a:pPr>
            <a:r>
              <a:rPr lang="en-US"/>
              <a:t>Finally, spending usually falls into a few broad categories: </a:t>
            </a:r>
            <a:endParaRPr lang="en-US">
              <a:cs typeface="Calibri"/>
            </a:endParaRPr>
          </a:p>
          <a:p>
            <a:pPr marL="641350" lvl="1" indent="-174625">
              <a:buFont typeface="Arial" panose="020B0604020202020204" pitchFamily="34" charset="0"/>
              <a:buChar char="•"/>
            </a:pPr>
            <a:r>
              <a:rPr lang="en-US"/>
              <a:t>People, like hiring staff, providing stipends or bonuses, or hiring specialists or consultants</a:t>
            </a:r>
            <a:endParaRPr lang="en-US">
              <a:cs typeface="Calibri"/>
            </a:endParaRPr>
          </a:p>
          <a:p>
            <a:pPr marL="641350" lvl="1" indent="-174625">
              <a:buFont typeface="Arial" panose="020B0604020202020204" pitchFamily="34" charset="0"/>
              <a:buChar char="•"/>
            </a:pPr>
            <a:r>
              <a:rPr lang="en-US"/>
              <a:t>Programs or trainings, such as a new reading program or a staff training </a:t>
            </a:r>
            <a:endParaRPr lang="en-US">
              <a:cs typeface="Calibri"/>
            </a:endParaRPr>
          </a:p>
          <a:p>
            <a:pPr marL="641350" lvl="1" indent="-174625">
              <a:buFont typeface="Arial" panose="020B0604020202020204" pitchFamily="34" charset="0"/>
              <a:buChar char="•"/>
            </a:pPr>
            <a:r>
              <a:rPr lang="en-US"/>
              <a:t>Materials, such as PPE, technology, classroom supplies or instructional materials, or facilities improvements</a:t>
            </a:r>
            <a:endParaRPr lang="en-US">
              <a:cs typeface="Calibri"/>
            </a:endParaRPr>
          </a:p>
          <a:p>
            <a:pPr marL="174625" indent="-174625">
              <a:buFont typeface="Arial" panose="020B0604020202020204" pitchFamily="34" charset="0"/>
              <a:buChar char="•"/>
            </a:pPr>
            <a:r>
              <a:rPr lang="en-US"/>
              <a:t>Consider balancing how you spend money across these categories to spread out impact and when money is spent</a:t>
            </a:r>
            <a:endParaRPr lang="en-US">
              <a:cs typeface="Calibri"/>
            </a:endParaRPr>
          </a:p>
          <a:p>
            <a:pPr marL="174982" indent="-174982">
              <a:buFont typeface="Arial" panose="020B0604020202020204" pitchFamily="34" charset="0"/>
              <a:buChar char="•"/>
            </a:pPr>
            <a:endParaRPr lang="en-US"/>
          </a:p>
          <a:p>
            <a:r>
              <a:rPr lang="en-US" b="1"/>
              <a:t>Next Slide</a:t>
            </a:r>
            <a:endParaRPr lang="en-US" b="1">
              <a:cs typeface="Calibri"/>
            </a:endParaRPr>
          </a:p>
          <a:p>
            <a:pPr marL="174982" indent="-174982">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FC84A-B61C-4A46-BCC0-0080EAFB636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1741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699927">
              <a:defRPr/>
            </a:pPr>
            <a:r>
              <a:rPr lang="en-US" i="0" dirty="0">
                <a:solidFill>
                  <a:schemeClr val="tx1"/>
                </a:solidFill>
              </a:rPr>
              <a:t>As you know, we’ve been presenting on updates and changes to the state plan – to date, mostly due to new information that is at our disposal.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New Information: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	</a:t>
            </a:r>
            <a:r>
              <a:rPr lang="en-US" sz="1400" b="0" dirty="0">
                <a:solidFill>
                  <a:srgbClr val="000000"/>
                </a:solidFill>
              </a:rPr>
              <a:t>New baseline data for English Language </a:t>
            </a:r>
            <a:r>
              <a:rPr lang="en-US" sz="1400" b="0" dirty="0" err="1">
                <a:solidFill>
                  <a:srgbClr val="000000"/>
                </a:solidFill>
              </a:rPr>
              <a:t>Proficien</a:t>
            </a:r>
            <a:r>
              <a:rPr lang="en-US" sz="1400" b="0" i="0" u="none" strike="noStrike" kern="1200" dirty="0">
                <a:solidFill>
                  <a:srgbClr val="000000"/>
                </a:solidFill>
                <a:effectLst/>
                <a:latin typeface="Palatino Linotype" panose="02040502050505030304" pitchFamily="18" charset="0"/>
              </a:rPr>
              <a:t>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Accuracy: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	Names of assessments, offices,</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Alignment: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	</a:t>
            </a:r>
          </a:p>
          <a:p>
            <a:pPr marL="0" marR="0" indent="0" algn="l" rtl="0" eaLnBrk="1" fontAlgn="auto" latinLnBrk="0" hangingPunct="1">
              <a:spcBef>
                <a:spcPts val="0"/>
              </a:spcBef>
              <a:spcAft>
                <a:spcPts val="0"/>
              </a:spcAft>
            </a:pPr>
            <a:r>
              <a:rPr lang="en-US" sz="1800" b="0" i="0" u="none" strike="noStrike" kern="1200" dirty="0">
                <a:solidFill>
                  <a:srgbClr val="000000"/>
                </a:solidFill>
                <a:effectLst/>
                <a:latin typeface="Palatino Linotype" panose="02040502050505030304" pitchFamily="18" charset="0"/>
              </a:rPr>
              <a:t>Expand/Enhance:</a:t>
            </a:r>
            <a:endParaRPr lang="en-US" b="0" dirty="0"/>
          </a:p>
          <a:p>
            <a:pPr algn="l" defTabSz="699927">
              <a:defRPr/>
            </a:pPr>
            <a:endParaRPr lang="en-US" i="0" dirty="0">
              <a:solidFill>
                <a:schemeClr val="tx1"/>
              </a:solidFill>
            </a:endParaRPr>
          </a:p>
        </p:txBody>
      </p:sp>
      <p:sp>
        <p:nvSpPr>
          <p:cNvPr id="4" name="Slide Number Placeholder 3"/>
          <p:cNvSpPr>
            <a:spLocks noGrp="1"/>
          </p:cNvSpPr>
          <p:nvPr>
            <p:ph type="sldNum" sz="quarter" idx="5"/>
          </p:nvPr>
        </p:nvSpPr>
        <p:spPr/>
        <p:txBody>
          <a:bodyPr/>
          <a:lstStyle/>
          <a:p>
            <a:pPr defTabSz="933237">
              <a:defRPr/>
            </a:pPr>
            <a:fld id="{CC1FC84A-B61C-4A46-BCC0-0080EAFB636E}" type="slidenum">
              <a:rPr lang="en-US">
                <a:solidFill>
                  <a:prstClr val="black"/>
                </a:solidFill>
                <a:latin typeface="Calibri" panose="020F0502020204030204"/>
              </a:rPr>
              <a:pPr defTabSz="93323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3586901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your reference, we’ve included this overview of the original template. Many proposals will be organized by these defining sections. However, moving forward we will submit a new plan using USED’s revised template.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7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a:t>
            </a:r>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dirty="0"/>
          </a:p>
        </p:txBody>
      </p:sp>
    </p:spTree>
    <p:extLst>
      <p:ext uri="{BB962C8B-B14F-4D97-AF65-F5344CB8AC3E}">
        <p14:creationId xmlns:p14="http://schemas.microsoft.com/office/powerpoint/2010/main" val="28237100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continually improving and tweaking our materials. So this is a slide you’ve seen, but we’ve adjusted based on your feedback.  </a:t>
            </a:r>
          </a:p>
          <a:p>
            <a:endParaRPr lang="en-US" dirty="0"/>
          </a:p>
          <a:p>
            <a:r>
              <a:rPr lang="en-US" dirty="0"/>
              <a:t>What I want to emphasize is that we are using this revision opportunity to improve our plan and focus our resources more efficiently on student populations who need the most support.  But that is also the law. So while we have discretion to tell USED how we will use Federal dollars… they will always be looking to make sure that we are making every effort to ensure the ESEA dollars are going to the students who need the most help. </a:t>
            </a:r>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1766098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that end, over the next few months the NJODE will be seeking input on the these changes to ensure the NJDOE continually improves/evolves its systems of support. </a:t>
            </a:r>
          </a:p>
          <a:p>
            <a:r>
              <a:rPr lang="en-US" dirty="0">
                <a:cs typeface="Calibri"/>
              </a:rPr>
              <a:t>This will serve as a draft for the new draft outline of our plan.  </a:t>
            </a:r>
            <a:r>
              <a:rPr lang="en-US" b="1" dirty="0">
                <a:cs typeface="Calibri"/>
              </a:rPr>
              <a:t>Today you will hear how we are thinking about #1 from Stephanie Osgoodby and #4 from Pete Mazzagatti.  Azan will propose that we explore/evolve a form of support that leverages some rules around #2. </a:t>
            </a:r>
            <a:endParaRPr lang="en-US" dirty="0">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32</a:t>
            </a:fld>
            <a:endParaRPr lang="en-US"/>
          </a:p>
        </p:txBody>
      </p:sp>
    </p:spTree>
    <p:extLst>
      <p:ext uri="{BB962C8B-B14F-4D97-AF65-F5344CB8AC3E}">
        <p14:creationId xmlns:p14="http://schemas.microsoft.com/office/powerpoint/2010/main" val="1038286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Every Student Succeeds Act, or ESSA, was adopted in 2015 and attempted to alleviate some of the more controversial aspects of NCLB while retaining the favorable components.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ESSA also requires the SEA’s describe its plan to monitor both SEA and LEA implementation of the included programs to ensure compliance with statutory and regulatory requirements and articulate how the SEA will collect and use data and information to assess the quality of SEA and LEA implementation of strategies and progress toward meeting the desired program outcomes. </a:t>
            </a:r>
          </a:p>
        </p:txBody>
      </p:sp>
      <p:sp>
        <p:nvSpPr>
          <p:cNvPr id="4" name="Slide Number Placeholder 3"/>
          <p:cNvSpPr>
            <a:spLocks noGrp="1"/>
          </p:cNvSpPr>
          <p:nvPr>
            <p:ph type="sldNum" sz="quarter" idx="5"/>
          </p:nvPr>
        </p:nvSpPr>
        <p:spPr/>
        <p:txBody>
          <a:bodyPr/>
          <a:lstStyle/>
          <a:p>
            <a:fld id="{B97A44F7-5F69-4F06-8F30-FB0E6EC0A151}" type="slidenum">
              <a:rPr lang="en-US" smtClean="0"/>
              <a:t>33</a:t>
            </a:fld>
            <a:endParaRPr lang="en-US"/>
          </a:p>
        </p:txBody>
      </p:sp>
    </p:spTree>
    <p:extLst>
      <p:ext uri="{BB962C8B-B14F-4D97-AF65-F5344CB8AC3E}">
        <p14:creationId xmlns:p14="http://schemas.microsoft.com/office/powerpoint/2010/main" val="3983411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a:t>Since the implementation of our state plan, we have had 3 successful rounds of school identification. We are currently serving 264 schools through individualized support structures and have seen 180 schools exit status during this past identification cycle, which is a remarkable achievement given the influence of the pandemic. The exceptional supports and coaching offered by the Office of Comprehensive Support, and the dedication and adaptability of our schools in the face of a changing educational landscape undoubtedly played a large role here. </a:t>
            </a:r>
          </a:p>
          <a:p>
            <a:pPr lvl="0" algn="l"/>
            <a:endParaRPr lang="en-US"/>
          </a:p>
          <a:p>
            <a:pPr lvl="0" algn="l"/>
            <a:r>
              <a:rPr lang="en-US"/>
              <a:t>Keeping our successes and lessons learned in mind, the educational landscape has seen some significant shifts since our state plan was implemented. In the spirit of the Every Student Succeeds Act, New Jersey has been hard at work analyzing data and crafting strategic adjustments to ensure that we continue to hold all schools (and students) to high standards while working towards a climate of trust and support. </a:t>
            </a:r>
          </a:p>
          <a:p>
            <a:endParaRPr lang="en-US"/>
          </a:p>
        </p:txBody>
      </p:sp>
      <p:sp>
        <p:nvSpPr>
          <p:cNvPr id="4" name="Slide Number Placeholder 3"/>
          <p:cNvSpPr>
            <a:spLocks noGrp="1"/>
          </p:cNvSpPr>
          <p:nvPr>
            <p:ph type="sldNum" sz="quarter" idx="5"/>
          </p:nvPr>
        </p:nvSpPr>
        <p:spPr/>
        <p:txBody>
          <a:bodyPr/>
          <a:lstStyle/>
          <a:p>
            <a:pPr defTabSz="933237">
              <a:defRPr/>
            </a:pPr>
            <a:fld id="{96DCFC66-8E27-4070-866A-87DD41A79056}" type="slidenum">
              <a:rPr lang="en-US">
                <a:solidFill>
                  <a:prstClr val="black"/>
                </a:solidFill>
                <a:latin typeface="Calibri" panose="020F0502020204030204"/>
              </a:rPr>
              <a:pPr defTabSz="933237">
                <a:def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2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Focus on continuous improvement process (think-plan-act-do) – strategy for using data – iterative, deliberate, collaborative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ESSA allows that states provide 5% of the total Title IA allocation for school improvement initiatives. The NJDOE was awarded more than $465 million in FY24 and SIA allocations in the same year were more than $30 million dollars in FY 24 and more than $177 million since 2017</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More than 1500 meetings/engagements with superintendents, asst. superintendents, curriculum staff, principals, coaches, and other school leaders in FY 24</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Socratic thinking seminar, data literacy workshops, instructional planning, questioning, feedback, collective efficacy,</a:t>
            </a:r>
          </a:p>
        </p:txBody>
      </p:sp>
      <p:sp>
        <p:nvSpPr>
          <p:cNvPr id="4" name="Slide Number Placeholder 3"/>
          <p:cNvSpPr>
            <a:spLocks noGrp="1"/>
          </p:cNvSpPr>
          <p:nvPr>
            <p:ph type="sldNum" sz="quarter" idx="5"/>
          </p:nvPr>
        </p:nvSpPr>
        <p:spPr/>
        <p:txBody>
          <a:bodyPr/>
          <a:lstStyle/>
          <a:p>
            <a:fld id="{B97A44F7-5F69-4F06-8F30-FB0E6EC0A151}" type="slidenum">
              <a:rPr lang="en-US" smtClean="0"/>
              <a:t>35</a:t>
            </a:fld>
            <a:endParaRPr lang="en-US"/>
          </a:p>
        </p:txBody>
      </p:sp>
    </p:spTree>
    <p:extLst>
      <p:ext uri="{BB962C8B-B14F-4D97-AF65-F5344CB8AC3E}">
        <p14:creationId xmlns:p14="http://schemas.microsoft.com/office/powerpoint/2010/main" val="3596731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Every Student Succeeds Act, or ESSA, was adopted in 2015 and attempted to alleviate some of the more controversial aspects of NCLB while retaining the favorable components. The result is a law that while still focused primarily on assessment outcomes, provided states with more autonomy in developing a system tailored to their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New Jersey took this opportunity and conducted extensive stakeholder engagement and data review, resulting in a system focused on the closure of achievement gaps and the preparation of students for post-secondary success. </a:t>
            </a:r>
            <a:endParaRPr lang="en-US">
              <a:ea typeface="Calibri"/>
              <a:cs typeface="Calibri"/>
            </a:endParaRPr>
          </a:p>
          <a:p>
            <a:endParaRPr lang="en-US"/>
          </a:p>
          <a:p>
            <a:r>
              <a:rPr lang="en-US"/>
              <a:t>Under ESSA, states are required to identify schools for support and improvement using the following accountability indicator categories:</a:t>
            </a:r>
            <a:endParaRPr lang="en-US">
              <a:ea typeface="Calibri"/>
              <a:cs typeface="Calibri"/>
            </a:endParaRPr>
          </a:p>
          <a:p>
            <a:endParaRPr lang="en-US"/>
          </a:p>
          <a:p>
            <a:pPr marL="228600" indent="-228600">
              <a:buFont typeface="+mj-lt"/>
              <a:buAutoNum type="arabicPeriod"/>
            </a:pPr>
            <a:r>
              <a:rPr lang="en-US"/>
              <a:t>Academic Achievement</a:t>
            </a:r>
            <a:endParaRPr lang="en-US">
              <a:ea typeface="Calibri"/>
              <a:cs typeface="Calibri"/>
            </a:endParaRPr>
          </a:p>
          <a:p>
            <a:pPr marL="228600" indent="-228600">
              <a:buFont typeface="+mj-lt"/>
              <a:buAutoNum type="arabicPeriod"/>
            </a:pPr>
            <a:r>
              <a:rPr lang="en-US"/>
              <a:t>Academic Progress</a:t>
            </a:r>
            <a:endParaRPr lang="en-US">
              <a:ea typeface="Calibri"/>
              <a:cs typeface="Calibri"/>
            </a:endParaRPr>
          </a:p>
          <a:p>
            <a:pPr marL="228600" indent="-228600">
              <a:buFont typeface="+mj-lt"/>
              <a:buAutoNum type="arabicPeriod"/>
            </a:pPr>
            <a:r>
              <a:rPr lang="en-US"/>
              <a:t>Graduation Rate</a:t>
            </a:r>
            <a:endParaRPr lang="en-US">
              <a:ea typeface="Calibri"/>
              <a:cs typeface="Calibri"/>
            </a:endParaRPr>
          </a:p>
          <a:p>
            <a:pPr marL="228600" indent="-228600">
              <a:buFont typeface="+mj-lt"/>
              <a:buAutoNum type="arabicPeriod"/>
            </a:pPr>
            <a:r>
              <a:rPr lang="en-US"/>
              <a:t>Progress in English Language Proficiency, and</a:t>
            </a:r>
            <a:endParaRPr lang="en-US">
              <a:ea typeface="Calibri"/>
              <a:cs typeface="Calibri"/>
            </a:endParaRPr>
          </a:p>
          <a:p>
            <a:pPr marL="228600" indent="-228600">
              <a:buFont typeface="+mj-lt"/>
              <a:buAutoNum type="arabicPeriod"/>
            </a:pPr>
            <a:r>
              <a:rPr lang="en-US"/>
              <a:t>At least one measure of School Quality or Student Success</a:t>
            </a:r>
            <a:endParaRPr lang="en-US">
              <a:ea typeface="Calibri"/>
              <a:cs typeface="Calibri"/>
            </a:endParaRPr>
          </a:p>
          <a:p>
            <a:endParaRPr lang="en-US"/>
          </a:p>
          <a:p>
            <a:r>
              <a:rPr lang="en-US" b="1"/>
              <a:t>*Pause here for a second*</a:t>
            </a:r>
            <a:endParaRPr lang="en-US" b="1">
              <a:ea typeface="Calibri"/>
              <a:cs typeface="Calibri"/>
            </a:endParaRPr>
          </a:p>
          <a:p>
            <a:endParaRPr lang="en-US"/>
          </a:p>
          <a:p>
            <a:r>
              <a:rPr lang="en-US"/>
              <a:t>The indicators that a state selects must allow for meaningful differentiation (there needs to be enough variability across schools to make identification determinations), they must be valid, reliable, comparable, and available statewide. </a:t>
            </a:r>
          </a:p>
          <a:p>
            <a:endParaRPr lang="en-US">
              <a:ea typeface="Calibri" panose="020F0502020204030204"/>
              <a:cs typeface="Calibri" panose="020F0502020204030204"/>
            </a:endParaRPr>
          </a:p>
          <a:p>
            <a:r>
              <a:rPr lang="en-US"/>
              <a:t>In addition to these universal requirements, ESSA also specifies some additional – indicator specific criteria – such as for the Academic Achievement indicator which is required to be a measure of proficiency on the annual assessments required under the law. </a:t>
            </a:r>
            <a:endParaRPr lang="en-US">
              <a:ea typeface="Calibri"/>
              <a:cs typeface="Calibri"/>
            </a:endParaRPr>
          </a:p>
          <a:p>
            <a:endParaRPr lang="en-US"/>
          </a:p>
          <a:p>
            <a:r>
              <a:rPr lang="en-US" b="1"/>
              <a:t>*click*</a:t>
            </a:r>
            <a:endParaRPr lang="en-US" b="1">
              <a:ea typeface="Calibri"/>
              <a:cs typeface="Calibri"/>
            </a:endParaRPr>
          </a:p>
          <a:p>
            <a:endParaRPr lang="en-US" b="1"/>
          </a:p>
          <a:p>
            <a:pPr>
              <a:defRPr/>
            </a:pPr>
            <a:r>
              <a:rPr lang="en-US"/>
              <a:t>This presentation will focus on two accountability measures;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Progress Towards English Language Proficiency, and</a:t>
            </a:r>
            <a:endParaRPr lang="en-US">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Academic Achievement.</a:t>
            </a:r>
            <a:endParaRPr lang="en-US">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t>Specifically, we will discuss ways in which we can enhance these indicators by applying specific adjustments to better capture schools that may need support. I will note that the proposals included in this presentation only relate to school accountability determinations and would not impact other reporting requirements or data usage.</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6598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indicators that we use for each category are displayed on this slide along with an "X" that indicates whether that indicator is available or not for the three grade configurations that we groups schools into.</a:t>
            </a:r>
          </a:p>
          <a:p>
            <a:endParaRPr lang="en-US">
              <a:cs typeface="Calibri"/>
            </a:endParaRPr>
          </a:p>
          <a:p>
            <a:r>
              <a:rPr lang="en-US">
                <a:cs typeface="Calibri"/>
              </a:rPr>
              <a:t>*click*</a:t>
            </a:r>
          </a:p>
          <a:p>
            <a:r>
              <a:rPr lang="en-US">
                <a:cs typeface="Calibri"/>
              </a:rPr>
              <a:t> </a:t>
            </a:r>
          </a:p>
          <a:p>
            <a:r>
              <a:rPr lang="en-US">
                <a:cs typeface="Calibri"/>
              </a:rPr>
              <a:t>The four categories that I’ve highlighted here are the primary focus of the ESSA law. The School Quality/Student Success indicator (SQSS for short) is where states have the most latitude – a wide variety of measures can be included under this indicator category if it meets specific criteria requirements:</a:t>
            </a:r>
          </a:p>
          <a:p>
            <a:pPr marL="228600" indent="-228600">
              <a:buFont typeface="+mj-lt"/>
              <a:buAutoNum type="arabicPeriod"/>
            </a:pPr>
            <a:r>
              <a:rPr lang="en-US">
                <a:cs typeface="Calibri"/>
              </a:rPr>
              <a:t>Allows for meaningful differentiation in school performance,</a:t>
            </a:r>
          </a:p>
          <a:p>
            <a:pPr marL="228600" indent="-228600">
              <a:buFont typeface="+mj-lt"/>
              <a:buAutoNum type="arabicPeriod"/>
            </a:pPr>
            <a:r>
              <a:rPr lang="en-US">
                <a:cs typeface="Calibri"/>
              </a:rPr>
              <a:t>Is valid, reliable, comparable, and statewide (with the same indicator or indicators used for each grade span, as such term is determined by the State); and</a:t>
            </a:r>
          </a:p>
          <a:p>
            <a:pPr marL="228600" indent="-228600">
              <a:buFont typeface="+mj-lt"/>
              <a:buAutoNum type="arabicPeriod"/>
            </a:pPr>
            <a:r>
              <a:rPr lang="en-US">
                <a:cs typeface="Calibri"/>
              </a:rPr>
              <a:t>May include one or more of the following: Student engagement, educator equity, student access to and completion of advanced coursework, postsecondary readiness, school climate and safety, or any other indicator the State chooses that meets the requirements above.</a:t>
            </a:r>
          </a:p>
          <a:p>
            <a:pPr marL="0" indent="0">
              <a:buFont typeface="+mj-lt"/>
              <a:buNone/>
            </a:pPr>
            <a:endParaRPr lang="en-US">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38</a:t>
            </a:fld>
            <a:endParaRPr lang="en-US"/>
          </a:p>
        </p:txBody>
      </p:sp>
    </p:spTree>
    <p:extLst>
      <p:ext uri="{BB962C8B-B14F-4D97-AF65-F5344CB8AC3E}">
        <p14:creationId xmlns:p14="http://schemas.microsoft.com/office/powerpoint/2010/main" val="1113969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latin typeface="Palatino Linotype"/>
              </a:rPr>
              <a:t>And so, </a:t>
            </a:r>
            <a:r>
              <a:rPr lang="en-US">
                <a:latin typeface="Palatino Linotype"/>
              </a:rPr>
              <a:t>before </a:t>
            </a:r>
            <a:r>
              <a:rPr lang="en-US" sz="1200">
                <a:latin typeface="Palatino Linotype"/>
              </a:rPr>
              <a:t>going into an examination of growth trends, I did want to pause and highlight some of the work that we’ve been doing to better understand and improve upon our accountability system.</a:t>
            </a:r>
            <a:r>
              <a:rPr lang="en-US">
                <a:latin typeface="Palatino Linotype"/>
              </a:rPr>
              <a:t> </a:t>
            </a:r>
            <a:endParaRPr lang="en-US" sz="1200">
              <a:latin typeface="Palatino Linotype"/>
            </a:endParaRPr>
          </a:p>
          <a:p>
            <a:endParaRPr lang="en-US" sz="1200">
              <a:latin typeface="Palatino Linotype"/>
            </a:endParaRPr>
          </a:p>
          <a:p>
            <a:r>
              <a:rPr lang="en-US" sz="1200">
                <a:latin typeface="Palatino Linotype"/>
              </a:rPr>
              <a:t>Holding true to our commitment of continuous improvement, NJDOE partnered with the Regional Education Lab (REL) to examine successes and areas of improvement for the ELP indicator.</a:t>
            </a:r>
          </a:p>
          <a:p>
            <a:endParaRPr lang="en-US" sz="1200">
              <a:latin typeface="Palatino Linotype"/>
            </a:endParaRPr>
          </a:p>
          <a:p>
            <a:r>
              <a:rPr lang="en-US" sz="1200">
                <a:latin typeface="Palatino Linotype"/>
              </a:rPr>
              <a:t>In addition to this partnership, NJDOE has continued conducting literature reviews which recommend an examination of how multiple factors, such as a student's age, starting ELP performance level, and the </a:t>
            </a:r>
            <a:r>
              <a:rPr lang="en-US"/>
              <a:t>Language Instruction Education Program, or LIEP, that a student is enrolled in </a:t>
            </a:r>
            <a:r>
              <a:rPr lang="en-US" sz="1200">
                <a:latin typeface="Palatino Linotype"/>
              </a:rPr>
              <a:t>influence a student’s progress in English language proficiency.</a:t>
            </a:r>
          </a:p>
          <a:p>
            <a:r>
              <a:rPr lang="en-US" sz="1200">
                <a:latin typeface="Palatino Linotype"/>
              </a:rPr>
              <a:t> </a:t>
            </a:r>
          </a:p>
          <a:p>
            <a:r>
              <a:rPr lang="en-US" sz="1200">
                <a:latin typeface="Palatino Linotype"/>
              </a:rPr>
              <a:t>NJDOE continues to monitor student performance trends prior to, during, and coming out of the pandemic to better understand where adjustments and supports may be needed. </a:t>
            </a:r>
            <a:endParaRPr lang="en-US" b="1">
              <a:latin typeface="Calibri" panose="020F0502020204030204"/>
              <a:cs typeface="Calibri" panose="020F0502020204030204"/>
            </a:endParaRPr>
          </a:p>
          <a:p>
            <a:endParaRPr lang="en-US" b="1">
              <a:latin typeface="Palatino Linotype"/>
            </a:endParaRPr>
          </a:p>
          <a:p>
            <a:r>
              <a:rPr lang="en-US" b="1">
                <a:latin typeface="Palatino Linotype"/>
              </a:rPr>
              <a:t>If asked:</a:t>
            </a:r>
          </a:p>
          <a:p>
            <a:r>
              <a:rPr lang="en-US" sz="1200" b="1">
                <a:latin typeface="Palatino Linotype"/>
              </a:rPr>
              <a:t>What do the trends look like? Are they different during/coming out of the pandemic</a:t>
            </a:r>
            <a:r>
              <a:rPr lang="en-US" b="1">
                <a:latin typeface="Palatino Linotype"/>
              </a:rPr>
              <a:t>?</a:t>
            </a:r>
            <a:endParaRPr lang="en-US" sz="1200" b="1">
              <a:latin typeface="Palatino Linotype"/>
              <a:cs typeface="Calibri"/>
            </a:endParaRPr>
          </a:p>
          <a:p>
            <a:pPr marL="285750" indent="-285750">
              <a:buFont typeface="Arial"/>
              <a:buChar char="•"/>
            </a:pPr>
            <a:r>
              <a:rPr lang="en-US">
                <a:latin typeface="Palatino Linotype"/>
                <a:cs typeface="Calibri" panose="020F0502020204030204"/>
              </a:rPr>
              <a:t>Overall from preliminary analysis, trends appear similar during/coming out of the pandemic, more growth is observed early on and tends to slow over time. The magnitude of growth is depressed however. Additional analysis will be conducted once the most recent ACCESS for ELLs data has been cleaned</a:t>
            </a:r>
            <a:endParaRPr lang="en-US" b="1">
              <a:latin typeface="Palatino Linotype"/>
              <a:cs typeface="Calibri" panose="020F0502020204030204"/>
            </a:endParaRPr>
          </a:p>
          <a:p>
            <a:pPr marL="742950" indent="-742950">
              <a:lnSpc>
                <a:spcPct val="108000"/>
              </a:lnSpc>
              <a:spcBef>
                <a:spcPts val="1000"/>
              </a:spcBef>
              <a:spcAft>
                <a:spcPts val="1400"/>
              </a:spcAft>
              <a:buAutoNum type="arabicPeriod"/>
            </a:pP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7A44F7-5F69-4F06-8F30-FB0E6EC0A1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51542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A44F7-5F69-4F06-8F30-FB0E6EC0A151}" type="slidenum">
              <a:rPr lang="en-US" smtClean="0"/>
              <a:t>44</a:t>
            </a:fld>
            <a:endParaRPr lang="en-US"/>
          </a:p>
        </p:txBody>
      </p:sp>
    </p:spTree>
    <p:extLst>
      <p:ext uri="{BB962C8B-B14F-4D97-AF65-F5344CB8AC3E}">
        <p14:creationId xmlns:p14="http://schemas.microsoft.com/office/powerpoint/2010/main" val="3995608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A44F7-5F69-4F06-8F30-FB0E6EC0A151}" type="slidenum">
              <a:rPr lang="en-US" smtClean="0"/>
              <a:t>45</a:t>
            </a:fld>
            <a:endParaRPr lang="en-US"/>
          </a:p>
        </p:txBody>
      </p:sp>
    </p:spTree>
    <p:extLst>
      <p:ext uri="{BB962C8B-B14F-4D97-AF65-F5344CB8AC3E}">
        <p14:creationId xmlns:p14="http://schemas.microsoft.com/office/powerpoint/2010/main" val="112762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a:t>
            </a:r>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dirty="0"/>
          </a:p>
        </p:txBody>
      </p:sp>
    </p:spTree>
    <p:extLst>
      <p:ext uri="{BB962C8B-B14F-4D97-AF65-F5344CB8AC3E}">
        <p14:creationId xmlns:p14="http://schemas.microsoft.com/office/powerpoint/2010/main" val="3167618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97A44F7-5F69-4F06-8F30-FB0E6EC0A151}" type="slidenum">
              <a:rPr lang="en-US" smtClean="0"/>
              <a:t>47</a:t>
            </a:fld>
            <a:endParaRPr lang="en-US"/>
          </a:p>
        </p:txBody>
      </p:sp>
    </p:spTree>
    <p:extLst>
      <p:ext uri="{BB962C8B-B14F-4D97-AF65-F5344CB8AC3E}">
        <p14:creationId xmlns:p14="http://schemas.microsoft.com/office/powerpoint/2010/main" val="16692456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Allocations for TIPD Subpart 2:  $860,946</a:t>
            </a:r>
          </a:p>
          <a:p>
            <a:endParaRPr lang="en-US" dirty="0"/>
          </a:p>
          <a:p>
            <a:r>
              <a:rPr lang="en-US" dirty="0"/>
              <a:t>Formula based on Neglected and Delinquent count collected October 2022</a:t>
            </a:r>
          </a:p>
        </p:txBody>
      </p:sp>
      <p:sp>
        <p:nvSpPr>
          <p:cNvPr id="4" name="Slide Number Placeholder 3"/>
          <p:cNvSpPr>
            <a:spLocks noGrp="1"/>
          </p:cNvSpPr>
          <p:nvPr>
            <p:ph type="sldNum" sz="quarter" idx="10"/>
          </p:nvPr>
        </p:nvSpPr>
        <p:spPr/>
        <p:txBody>
          <a:bodyPr/>
          <a:lstStyle/>
          <a:p>
            <a:fld id="{B97A44F7-5F69-4F06-8F30-FB0E6EC0A151}" type="slidenum">
              <a:rPr lang="en-US" smtClean="0"/>
              <a:t>48</a:t>
            </a:fld>
            <a:endParaRPr lang="en-US"/>
          </a:p>
        </p:txBody>
      </p:sp>
    </p:spTree>
    <p:extLst>
      <p:ext uri="{BB962C8B-B14F-4D97-AF65-F5344CB8AC3E}">
        <p14:creationId xmlns:p14="http://schemas.microsoft.com/office/powerpoint/2010/main" val="366943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54</a:t>
            </a:fld>
            <a:endParaRPr lang="en-US" dirty="0"/>
          </a:p>
        </p:txBody>
      </p:sp>
    </p:spTree>
    <p:extLst>
      <p:ext uri="{BB962C8B-B14F-4D97-AF65-F5344CB8AC3E}">
        <p14:creationId xmlns:p14="http://schemas.microsoft.com/office/powerpoint/2010/main" val="36783733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55</a:t>
            </a:fld>
            <a:endParaRPr lang="en-US"/>
          </a:p>
        </p:txBody>
      </p:sp>
    </p:spTree>
    <p:extLst>
      <p:ext uri="{BB962C8B-B14F-4D97-AF65-F5344CB8AC3E}">
        <p14:creationId xmlns:p14="http://schemas.microsoft.com/office/powerpoint/2010/main" val="34644735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56</a:t>
            </a:fld>
            <a:endParaRPr lang="en-US"/>
          </a:p>
        </p:txBody>
      </p:sp>
    </p:spTree>
    <p:extLst>
      <p:ext uri="{BB962C8B-B14F-4D97-AF65-F5344CB8AC3E}">
        <p14:creationId xmlns:p14="http://schemas.microsoft.com/office/powerpoint/2010/main" val="3447263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57</a:t>
            </a:fld>
            <a:endParaRPr lang="en-US"/>
          </a:p>
        </p:txBody>
      </p:sp>
    </p:spTree>
    <p:extLst>
      <p:ext uri="{BB962C8B-B14F-4D97-AF65-F5344CB8AC3E}">
        <p14:creationId xmlns:p14="http://schemas.microsoft.com/office/powerpoint/2010/main" val="3396052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58</a:t>
            </a:fld>
            <a:endParaRPr lang="en-US"/>
          </a:p>
        </p:txBody>
      </p:sp>
    </p:spTree>
    <p:extLst>
      <p:ext uri="{BB962C8B-B14F-4D97-AF65-F5344CB8AC3E}">
        <p14:creationId xmlns:p14="http://schemas.microsoft.com/office/powerpoint/2010/main" val="8104286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59</a:t>
            </a:fld>
            <a:endParaRPr lang="en-US"/>
          </a:p>
        </p:txBody>
      </p:sp>
    </p:spTree>
    <p:extLst>
      <p:ext uri="{BB962C8B-B14F-4D97-AF65-F5344CB8AC3E}">
        <p14:creationId xmlns:p14="http://schemas.microsoft.com/office/powerpoint/2010/main" val="2973171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62</a:t>
            </a:fld>
            <a:endParaRPr lang="en-US" dirty="0"/>
          </a:p>
        </p:txBody>
      </p:sp>
    </p:spTree>
    <p:extLst>
      <p:ext uri="{BB962C8B-B14F-4D97-AF65-F5344CB8AC3E}">
        <p14:creationId xmlns:p14="http://schemas.microsoft.com/office/powerpoint/2010/main" val="28534754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alatino Linotype"/>
              </a:rPr>
              <a:t>The Nita M. Lowey 21st Century Community Learning Centers (21st CCLC), a federally funded program, provides approximately $28 million to the New Jersey Department of Education (NJDOE) to support out-of-school time programs which include before-school, after-school, or summer enrichment. </a:t>
            </a:r>
          </a:p>
          <a:p>
            <a:endParaRPr lang="en-US">
              <a:latin typeface="Palatino Linotyp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Palatino Linotype"/>
              </a:rPr>
              <a:t>the purpose of the 21st CCLC program is to provide opportunities for communities to establish or expand activities in community learning centers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Palatino Linotype"/>
              </a:rPr>
              <a:t>Increase academic enrichment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Palatino Linotype"/>
              </a:rPr>
              <a:t>Offer students additional services such as nutrition and health education programs, drug and violence prevention programs, counseling programs, and others that are designed to support their regular academic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Palatino Linotype"/>
              </a:rPr>
              <a:t>Offer families of the students served support by creating opportunities for active and meaningful engagement in their children’s education</a:t>
            </a:r>
          </a:p>
          <a:p>
            <a:endParaRPr lang="en-US"/>
          </a:p>
        </p:txBody>
      </p:sp>
      <p:sp>
        <p:nvSpPr>
          <p:cNvPr id="4" name="Slide Number Placeholder 3"/>
          <p:cNvSpPr>
            <a:spLocks noGrp="1"/>
          </p:cNvSpPr>
          <p:nvPr>
            <p:ph type="sldNum" sz="quarter" idx="5"/>
          </p:nvPr>
        </p:nvSpPr>
        <p:spPr/>
        <p:txBody>
          <a:bodyPr/>
          <a:lstStyle/>
          <a:p>
            <a:fld id="{9EABEE76-C431-4BC7-A2B4-8FF87D134487}" type="slidenum">
              <a:rPr lang="en-US" smtClean="0"/>
              <a:t>64</a:t>
            </a:fld>
            <a:endParaRPr lang="en-US"/>
          </a:p>
        </p:txBody>
      </p:sp>
    </p:spTree>
    <p:extLst>
      <p:ext uri="{BB962C8B-B14F-4D97-AF65-F5344CB8AC3E}">
        <p14:creationId xmlns:p14="http://schemas.microsoft.com/office/powerpoint/2010/main" val="344008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a:t>
            </a:r>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dirty="0"/>
          </a:p>
        </p:txBody>
      </p:sp>
    </p:spTree>
    <p:extLst>
      <p:ext uri="{BB962C8B-B14F-4D97-AF65-F5344CB8AC3E}">
        <p14:creationId xmlns:p14="http://schemas.microsoft.com/office/powerpoint/2010/main" val="35432008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expectation for each of the 21</a:t>
            </a:r>
            <a:r>
              <a:rPr lang="en-US" baseline="30000"/>
              <a:t>st</a:t>
            </a:r>
            <a:r>
              <a:rPr lang="en-US"/>
              <a:t> Century programs is that they will provide: </a:t>
            </a:r>
          </a:p>
        </p:txBody>
      </p:sp>
      <p:sp>
        <p:nvSpPr>
          <p:cNvPr id="4" name="Slide Number Placeholder 3"/>
          <p:cNvSpPr>
            <a:spLocks noGrp="1"/>
          </p:cNvSpPr>
          <p:nvPr>
            <p:ph type="sldNum" sz="quarter" idx="5"/>
          </p:nvPr>
        </p:nvSpPr>
        <p:spPr/>
        <p:txBody>
          <a:bodyPr/>
          <a:lstStyle/>
          <a:p>
            <a:fld id="{9EABEE76-C431-4BC7-A2B4-8FF87D134487}" type="slidenum">
              <a:rPr lang="en-US" smtClean="0"/>
              <a:t>65</a:t>
            </a:fld>
            <a:endParaRPr lang="en-US"/>
          </a:p>
        </p:txBody>
      </p:sp>
    </p:spTree>
    <p:extLst>
      <p:ext uri="{BB962C8B-B14F-4D97-AF65-F5344CB8AC3E}">
        <p14:creationId xmlns:p14="http://schemas.microsoft.com/office/powerpoint/2010/main" val="18862800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a:solidFill>
                  <a:schemeClr val="bg1"/>
                </a:solidFill>
                <a:cs typeface="Times New Roman"/>
              </a:rPr>
              <a:t>This grant is a limited, competitive grant program open to all New Jersey public or private agencies.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a:solidFill>
                <a:schemeClr val="bg1"/>
              </a:solidFill>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Applicants must propose to serve students in any grade 3 through 12 who attend: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800">
                <a:solidFill>
                  <a:srgbClr val="000000"/>
                </a:solidFill>
                <a:effectLst/>
                <a:latin typeface="Times New Roman" panose="02020603050405020304" pitchFamily="18" charset="0"/>
                <a:ea typeface="Times New Roman" panose="02020603050405020304" pitchFamily="18" charset="0"/>
              </a:rPr>
              <a:t>schools implementing comprehensive or targeted support and improvement activities; </a:t>
            </a:r>
            <a:r>
              <a:rPr lang="en-US" sz="1800" b="1">
                <a:solidFill>
                  <a:srgbClr val="000000"/>
                </a:solidFill>
                <a:effectLst/>
                <a:latin typeface="Times New Roman" panose="02020603050405020304" pitchFamily="18" charset="0"/>
                <a:ea typeface="Times New Roman" panose="02020603050405020304" pitchFamily="18" charset="0"/>
              </a:rPr>
              <a:t>or </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800">
                <a:solidFill>
                  <a:srgbClr val="000000"/>
                </a:solidFill>
                <a:effectLst/>
                <a:latin typeface="Times New Roman" panose="02020603050405020304" pitchFamily="18" charset="0"/>
                <a:ea typeface="Times New Roman" panose="02020603050405020304" pitchFamily="18" charset="0"/>
              </a:rPr>
              <a:t>schools eligible for schoolwide programs; </a:t>
            </a:r>
            <a:r>
              <a:rPr lang="en-US" sz="1800" b="1">
                <a:solidFill>
                  <a:srgbClr val="000000"/>
                </a:solidFill>
                <a:effectLst/>
                <a:latin typeface="Times New Roman" panose="02020603050405020304" pitchFamily="18" charset="0"/>
                <a:ea typeface="Times New Roman" panose="02020603050405020304" pitchFamily="18" charset="0"/>
              </a:rPr>
              <a:t>or</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800">
                <a:solidFill>
                  <a:srgbClr val="000000"/>
                </a:solidFill>
                <a:effectLst/>
                <a:latin typeface="Times New Roman" panose="02020603050405020304" pitchFamily="18" charset="0"/>
                <a:ea typeface="Times New Roman" panose="02020603050405020304" pitchFamily="18" charset="0"/>
              </a:rPr>
              <a:t>schools determined by the LEA to need intervention and support </a:t>
            </a:r>
            <a:r>
              <a:rPr lang="en-US" sz="1800" b="1">
                <a:solidFill>
                  <a:srgbClr val="000000"/>
                </a:solidFill>
                <a:effectLst/>
                <a:latin typeface="Times New Roman" panose="02020603050405020304" pitchFamily="18" charset="0"/>
                <a:ea typeface="Times New Roman" panose="02020603050405020304" pitchFamily="18" charset="0"/>
              </a:rPr>
              <a:t>or</a:t>
            </a:r>
          </a:p>
          <a:p>
            <a:pPr marL="342900" marR="0" lvl="0" indent="-342900" algn="l" defTabSz="914400" rtl="0" eaLnBrk="1" fontAlgn="auto" latinLnBrk="0" hangingPunct="1">
              <a:lnSpc>
                <a:spcPct val="100000"/>
              </a:lnSpc>
              <a:spcBef>
                <a:spcPts val="0"/>
              </a:spcBef>
              <a:spcAft>
                <a:spcPts val="0"/>
              </a:spcAft>
              <a:buClrTx/>
              <a:buSzTx/>
              <a:buFontTx/>
              <a:buAutoNum type="arabicParenBoth"/>
              <a:tabLst/>
              <a:defRPr/>
            </a:pPr>
            <a:r>
              <a:rPr lang="en-US" sz="1800">
                <a:solidFill>
                  <a:srgbClr val="000000"/>
                </a:solidFill>
                <a:effectLst/>
                <a:latin typeface="Times New Roman" panose="02020603050405020304" pitchFamily="18" charset="0"/>
                <a:ea typeface="Times New Roman" panose="02020603050405020304" pitchFamily="18" charset="0"/>
              </a:rPr>
              <a:t>schools with a high percentage of students from low-income families.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Times New Roman" panose="02020603050405020304" pitchFamily="18" charset="0"/>
                <a:ea typeface="Times New Roman" panose="02020603050405020304" pitchFamily="18" charset="0"/>
              </a:rPr>
              <a:t>Schools that serve a high percentage of low-income families will be defined as those schools that have a minimum of 30% of its student population defined as low-income.  Low-income families are defined as those families whose children are eligible for free lunch and/or free milk as defined in the Application for State School Aid (ASSA).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a:solidFill>
                <a:schemeClr val="bg1"/>
              </a:solidFill>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b="1">
              <a:solidFill>
                <a:schemeClr val="bg1"/>
              </a:solidFill>
              <a:cs typeface="Times New Roman"/>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66</a:t>
            </a:fld>
            <a:endParaRPr lang="en-US"/>
          </a:p>
        </p:txBody>
      </p:sp>
    </p:spTree>
    <p:extLst>
      <p:ext uri="{BB962C8B-B14F-4D97-AF65-F5344CB8AC3E}">
        <p14:creationId xmlns:p14="http://schemas.microsoft.com/office/powerpoint/2010/main" val="3167045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Through this grant, we are partnered with New Jersey School-Age Child Care Coalition or NJSACC. Our partners have created a resource for our grantees to encourage the use of braided funding to support the creation of afterschool, out of school time, and summer programs using ESSER funds. If you would like to check out the toolkit, I put the QR code that will link directly to the pamphlet. </a:t>
            </a:r>
          </a:p>
        </p:txBody>
      </p:sp>
      <p:sp>
        <p:nvSpPr>
          <p:cNvPr id="4" name="Slide Number Placeholder 3"/>
          <p:cNvSpPr>
            <a:spLocks noGrp="1"/>
          </p:cNvSpPr>
          <p:nvPr>
            <p:ph type="sldNum" sz="quarter" idx="5"/>
          </p:nvPr>
        </p:nvSpPr>
        <p:spPr/>
        <p:txBody>
          <a:bodyPr/>
          <a:lstStyle/>
          <a:p>
            <a:fld id="{9EABEE76-C431-4BC7-A2B4-8FF87D134487}" type="slidenum">
              <a:rPr lang="en-US" smtClean="0"/>
              <a:t>68</a:t>
            </a:fld>
            <a:endParaRPr lang="en-US"/>
          </a:p>
        </p:txBody>
      </p:sp>
    </p:spTree>
    <p:extLst>
      <p:ext uri="{BB962C8B-B14F-4D97-AF65-F5344CB8AC3E}">
        <p14:creationId xmlns:p14="http://schemas.microsoft.com/office/powerpoint/2010/main" val="22628082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71</a:t>
            </a:fld>
            <a:endParaRPr lang="en-US" dirty="0"/>
          </a:p>
        </p:txBody>
      </p:sp>
    </p:spTree>
    <p:extLst>
      <p:ext uri="{BB962C8B-B14F-4D97-AF65-F5344CB8AC3E}">
        <p14:creationId xmlns:p14="http://schemas.microsoft.com/office/powerpoint/2010/main" val="24975348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78</a:t>
            </a:fld>
            <a:endParaRPr lang="en-US" dirty="0"/>
          </a:p>
        </p:txBody>
      </p:sp>
    </p:spTree>
    <p:extLst>
      <p:ext uri="{BB962C8B-B14F-4D97-AF65-F5344CB8AC3E}">
        <p14:creationId xmlns:p14="http://schemas.microsoft.com/office/powerpoint/2010/main" val="154720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a:t>
            </a:r>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dirty="0"/>
          </a:p>
        </p:txBody>
      </p:sp>
    </p:spTree>
    <p:extLst>
      <p:ext uri="{BB962C8B-B14F-4D97-AF65-F5344CB8AC3E}">
        <p14:creationId xmlns:p14="http://schemas.microsoft.com/office/powerpoint/2010/main" val="2991082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Kathy</a:t>
            </a:r>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dirty="0"/>
          </a:p>
        </p:txBody>
      </p:sp>
    </p:spTree>
    <p:extLst>
      <p:ext uri="{BB962C8B-B14F-4D97-AF65-F5344CB8AC3E}">
        <p14:creationId xmlns:p14="http://schemas.microsoft.com/office/powerpoint/2010/main" val="2910119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BD6BB-6ECC-4CAA-AAA2-9DBBD37639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4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12BD6BB-6ECC-4CAA-AAA2-9DBBD3763957}" type="slidenum">
              <a:rPr lang="en-US" smtClean="0"/>
              <a:t>16</a:t>
            </a:fld>
            <a:endParaRPr lang="en-US"/>
          </a:p>
        </p:txBody>
      </p:sp>
    </p:spTree>
    <p:extLst>
      <p:ext uri="{BB962C8B-B14F-4D97-AF65-F5344CB8AC3E}">
        <p14:creationId xmlns:p14="http://schemas.microsoft.com/office/powerpoint/2010/main" val="13339236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366422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dirty="0"/>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98860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38082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40820944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1576480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1125287"/>
          </a:xfrm>
        </p:spPr>
        <p:txBody>
          <a:bodyPr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638552"/>
            <a:ext cx="12191999" cy="1239312"/>
          </a:xfrm>
        </p:spPr>
        <p:txBody>
          <a:bodyPr rIns="91440">
            <a:normAutofit/>
          </a:bodyPr>
          <a:lstStyle>
            <a:lvl1pPr marL="0" indent="0" algn="ctr">
              <a:spcBef>
                <a:spcPts val="0"/>
              </a:spcBef>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97872"/>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9886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3887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388781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fld id="{125ED62A-BBC8-4D69-BC3F-34BB26C26472}" type="datetimeFigureOut">
              <a:rPr lang="en-US" smtClean="0"/>
              <a:t>5/7/2024</a:t>
            </a:fld>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4154248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dirty="0"/>
          </a:p>
        </p:txBody>
      </p:sp>
    </p:spTree>
    <p:extLst>
      <p:ext uri="{BB962C8B-B14F-4D97-AF65-F5344CB8AC3E}">
        <p14:creationId xmlns:p14="http://schemas.microsoft.com/office/powerpoint/2010/main" val="4154248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7"/>
            <a:ext cx="11849100" cy="4803775"/>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34288752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2400"/>
            </a:lvl1pPr>
            <a:lvl2pPr>
              <a:defRPr sz="2100"/>
            </a:lvl2pPr>
            <a:lvl3pPr>
              <a:defRPr sz="180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785926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3" y="1138548"/>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2"/>
            <a:ext cx="11890272" cy="143375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1" y="3603812"/>
            <a:ext cx="1189027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9"/>
            <a:ext cx="11890272" cy="1522429"/>
          </a:xfrm>
        </p:spPr>
        <p:txBody>
          <a:bodyPr rIns="91440">
            <a:noAutofit/>
          </a:bodyPr>
          <a:lstStyle>
            <a:lvl1pPr>
              <a:defRPr sz="1800"/>
            </a:lvl1pPr>
            <a:lvl2pPr>
              <a:defRPr sz="1500"/>
            </a:lvl2pPr>
            <a:lvl3pPr>
              <a:defRPr sz="1350"/>
            </a:lvl3pPr>
            <a:lvl4pPr>
              <a:defRPr sz="1500"/>
            </a:lvl4pPr>
            <a:lvl5pPr>
              <a:defRPr sz="15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743095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69" y="1429019"/>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1" y="1429018"/>
            <a:ext cx="5843531" cy="4498057"/>
          </a:xfrm>
        </p:spPr>
        <p:txBody>
          <a:bodyPr rIns="640080"/>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1560730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1" y="1429019"/>
            <a:ext cx="3800820" cy="4498057"/>
          </a:xfrm>
        </p:spPr>
        <p:txBody>
          <a:bodyPr rIns="45720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3" y="1431792"/>
            <a:ext cx="3800820" cy="4498057"/>
          </a:xfrm>
        </p:spPr>
        <p:txBody>
          <a:bodyPr rIns="822960">
            <a:noAutofit/>
          </a:bodyPr>
          <a:lstStyle>
            <a:lvl1pPr>
              <a:defRPr sz="2100"/>
            </a:lvl1pPr>
            <a:lvl2pPr>
              <a:defRPr sz="1800"/>
            </a:lvl2pPr>
            <a:lvl3pPr>
              <a:defRPr sz="1500"/>
            </a:lvl3pPr>
            <a:lvl4pPr>
              <a:defRPr sz="1350"/>
            </a:lvl4pPr>
            <a:lvl5pPr>
              <a:defRPr sz="135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004049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2170466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1" y="380198"/>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5" y="1449806"/>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1" cy="823912"/>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9" y="2274806"/>
            <a:ext cx="5876389" cy="3663285"/>
          </a:xfrm>
        </p:spPr>
        <p:txBody>
          <a:bodyPr>
            <a:noAutofit/>
          </a:bodyPr>
          <a:lstStyle>
            <a:lvl1pPr>
              <a:defRPr sz="1800"/>
            </a:lvl1pPr>
            <a:lvl2pPr>
              <a:defRPr sz="1500"/>
            </a:lvl2pPr>
            <a:lvl3pPr>
              <a:defRPr sz="135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4539799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7"/>
            <a:ext cx="11839480" cy="671793"/>
          </a:xfrm>
        </p:spPr>
        <p:txBody>
          <a:bodyPr>
            <a:normAutofit/>
          </a:bodyPr>
          <a:lstStyle>
            <a:lvl1pPr marL="0" indent="0">
              <a:buNone/>
              <a:defRPr sz="24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20" y="2073277"/>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3910530777"/>
      </p:ext>
    </p:extLst>
  </p:cSld>
  <p:clrMapOvr>
    <a:masterClrMapping/>
  </p:clrMapOvr>
  <p:extLst>
    <p:ext uri="{DCECCB84-F9BA-43D5-87BE-67443E8EF086}">
      <p15:sldGuideLst xmlns:p15="http://schemas.microsoft.com/office/powerpoint/2012/main">
        <p15:guide id="1" orient="horz" pos="2160">
          <p15:clr>
            <a:srgbClr val="FBAE40"/>
          </p15:clr>
        </p15:guide>
        <p15:guide id="2" pos="512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21" y="1277938"/>
            <a:ext cx="11864631" cy="4682187"/>
          </a:xfrm>
        </p:spPr>
        <p:txBody>
          <a:bodyPr/>
          <a:lstStyle/>
          <a:p>
            <a:r>
              <a:rPr lang="en-US" dirty="0"/>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3218262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3" y="1520826"/>
            <a:ext cx="10642295" cy="4384216"/>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6164324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2" y="1277653"/>
            <a:ext cx="11853863" cy="765753"/>
          </a:xfrm>
        </p:spPr>
        <p:txBody>
          <a:bodyPr/>
          <a:lstStyle>
            <a:lvl1pPr>
              <a:defRPr sz="2700"/>
            </a:lvl1pPr>
            <a:lvl2pPr>
              <a:defRPr sz="2400"/>
            </a:lvl2pPr>
            <a:lvl3pPr>
              <a:defRPr sz="2100"/>
            </a:lvl3pPr>
            <a:lvl4pPr>
              <a:defRPr sz="1800"/>
            </a:lvl4pPr>
            <a:lvl5pPr>
              <a:defRPr sz="1800"/>
            </a:lvl5pPr>
          </a:lstStyle>
          <a:p>
            <a:pPr lvl="0"/>
            <a:r>
              <a:rPr lang="en-US"/>
              <a:t>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8" y="2341623"/>
            <a:ext cx="10255263" cy="361735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81765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dirty="0"/>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1" y="5457473"/>
            <a:ext cx="9808556" cy="550863"/>
          </a:xfrm>
        </p:spPr>
        <p:txBody>
          <a:bodyPr rIns="91440">
            <a:noAutofit/>
          </a:bodyPr>
          <a:lstStyle>
            <a:lvl1pPr marL="0" indent="0">
              <a:buNone/>
              <a:defRPr sz="15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31623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2"/>
            <a:ext cx="5563517" cy="4689476"/>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442151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3" y="195936"/>
            <a:ext cx="10102849" cy="962407"/>
          </a:xfrm>
        </p:spPr>
        <p:txBody>
          <a:bodyPr anchor="b"/>
          <a:lstStyle>
            <a:lvl1pPr>
              <a:defRPr sz="375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5" y="1226584"/>
            <a:ext cx="5563517" cy="4157181"/>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1" y="5457827"/>
            <a:ext cx="5564188" cy="550863"/>
          </a:xfrm>
        </p:spPr>
        <p:txBody>
          <a:bodyPr rIns="91440">
            <a:noAutofit/>
          </a:bodyPr>
          <a:lstStyle>
            <a:lvl1pPr marL="0" indent="0">
              <a:buNone/>
              <a:defRPr sz="12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3"/>
            <a:ext cx="5930747" cy="4689475"/>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127431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61"/>
            <a:ext cx="12192000" cy="747579"/>
          </a:xfrm>
        </p:spPr>
        <p:txBody>
          <a:bodyPr lIns="0" rIns="91440">
            <a:normAutofit/>
          </a:bodyPr>
          <a:lstStyle>
            <a:lvl1pPr marL="0" indent="0" algn="ctr">
              <a:spcBef>
                <a:spcPts val="0"/>
              </a:spcBef>
              <a:buNone/>
              <a:defRPr sz="24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8"/>
            <a:ext cx="12191999" cy="1493491"/>
          </a:xfrm>
        </p:spPr>
        <p:txBody>
          <a:bodyPr lIns="0" rIns="0">
            <a:normAutofit/>
          </a:bodyPr>
          <a:lstStyle>
            <a:lvl1pPr marL="0" indent="0" algn="ctr">
              <a:spcBef>
                <a:spcPts val="0"/>
              </a:spcBef>
              <a:spcAft>
                <a:spcPts val="900"/>
              </a:spcAft>
              <a:buNone/>
              <a:defRPr sz="24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9"/>
            <a:ext cx="12192000" cy="640081"/>
          </a:xfrm>
        </p:spPr>
        <p:txBody>
          <a:bodyPr lIns="0" rIns="0">
            <a:normAutofit/>
          </a:bodyPr>
          <a:lstStyle>
            <a:lvl1pPr marL="0" indent="0" algn="ctr">
              <a:spcBef>
                <a:spcPts val="0"/>
              </a:spcBef>
              <a:spcAft>
                <a:spcPts val="0"/>
              </a:spcAft>
              <a:buNone/>
              <a:defRPr sz="18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2" y="5497665"/>
            <a:ext cx="1542361" cy="640080"/>
          </a:xfrm>
        </p:spPr>
        <p:txBody>
          <a:bodyPr rIns="0">
            <a:noAutofit/>
          </a:bodyPr>
          <a:lstStyle>
            <a:lvl1pPr marL="0" indent="0" algn="ctr">
              <a:buNone/>
              <a:defRPr sz="105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4"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7" y="5497667"/>
            <a:ext cx="1608463" cy="640081"/>
          </a:xfrm>
        </p:spPr>
        <p:txBody>
          <a:bodyPr rIns="91440">
            <a:noAutofit/>
          </a:bodyPr>
          <a:lstStyle>
            <a:lvl1pPr marL="0" indent="0" algn="ctr">
              <a:buNone/>
              <a:defRPr sz="105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7"/>
            <a:ext cx="1608463" cy="640081"/>
          </a:xfrm>
        </p:spPr>
        <p:txBody>
          <a:bodyPr rIns="91440">
            <a:noAutofit/>
          </a:bodyPr>
          <a:lstStyle>
            <a:lvl1pPr marL="0" indent="0" algn="ctr">
              <a:buNone/>
              <a:defRPr sz="105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6084667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413037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860545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dirty="0"/>
          </a:p>
        </p:txBody>
      </p:sp>
    </p:spTree>
    <p:extLst>
      <p:ext uri="{BB962C8B-B14F-4D97-AF65-F5344CB8AC3E}">
        <p14:creationId xmlns:p14="http://schemas.microsoft.com/office/powerpoint/2010/main" val="240112609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Final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AEF56-5357-4CFD-B503-FD5D22E31BAD}"/>
              </a:ext>
            </a:extLst>
          </p:cNvPr>
          <p:cNvSpPr>
            <a:spLocks noGrp="1"/>
          </p:cNvSpPr>
          <p:nvPr>
            <p:ph type="title"/>
          </p:nvPr>
        </p:nvSpPr>
        <p:spPr>
          <a:xfrm>
            <a:off x="838200" y="365131"/>
            <a:ext cx="10515600" cy="850489"/>
          </a:xfrm>
        </p:spPr>
        <p:txBody>
          <a:bodyPr/>
          <a:lstStyle/>
          <a:p>
            <a:r>
              <a:rPr lang="en-US"/>
              <a:t>Click to edit Master title style</a:t>
            </a:r>
          </a:p>
        </p:txBody>
      </p:sp>
      <p:sp>
        <p:nvSpPr>
          <p:cNvPr id="16" name="Text Placeholder 4">
            <a:extLst>
              <a:ext uri="{FF2B5EF4-FFF2-40B4-BE49-F238E27FC236}">
                <a16:creationId xmlns:a16="http://schemas.microsoft.com/office/drawing/2014/main" id="{D3B12E01-EEE8-414E-AC3B-33EF45A07775}"/>
              </a:ext>
            </a:extLst>
          </p:cNvPr>
          <p:cNvSpPr>
            <a:spLocks noGrp="1"/>
          </p:cNvSpPr>
          <p:nvPr>
            <p:ph type="body" sz="quarter" idx="16" hasCustomPrompt="1"/>
          </p:nvPr>
        </p:nvSpPr>
        <p:spPr>
          <a:xfrm>
            <a:off x="3044132" y="1485885"/>
            <a:ext cx="6562725" cy="1032249"/>
          </a:xfrm>
        </p:spPr>
        <p:txBody>
          <a:bodyPr>
            <a:normAutofit/>
          </a:bodyPr>
          <a:lstStyle>
            <a:lvl1pPr marL="0" indent="0" algn="ctr">
              <a:buNone/>
              <a:defRPr sz="2100"/>
            </a:lvl1pPr>
          </a:lstStyle>
          <a:p>
            <a:pPr lvl="0"/>
            <a:r>
              <a:rPr lang="en-US"/>
              <a:t>Department or Office website</a:t>
            </a:r>
          </a:p>
        </p:txBody>
      </p:sp>
      <p:sp>
        <p:nvSpPr>
          <p:cNvPr id="5" name="Text Placeholder 4">
            <a:extLst>
              <a:ext uri="{FF2B5EF4-FFF2-40B4-BE49-F238E27FC236}">
                <a16:creationId xmlns:a16="http://schemas.microsoft.com/office/drawing/2014/main" id="{00D3F7AE-850B-4864-B80E-0BE8ADB84F75}"/>
              </a:ext>
            </a:extLst>
          </p:cNvPr>
          <p:cNvSpPr>
            <a:spLocks noGrp="1"/>
          </p:cNvSpPr>
          <p:nvPr>
            <p:ph type="body" sz="quarter" idx="11" hasCustomPrompt="1"/>
          </p:nvPr>
        </p:nvSpPr>
        <p:spPr>
          <a:xfrm>
            <a:off x="3044132" y="2847529"/>
            <a:ext cx="6562725" cy="1032249"/>
          </a:xfrm>
        </p:spPr>
        <p:txBody>
          <a:bodyPr>
            <a:normAutofit/>
          </a:bodyPr>
          <a:lstStyle>
            <a:lvl1pPr marL="0" indent="0" algn="ctr">
              <a:buNone/>
              <a:defRPr sz="1800"/>
            </a:lvl1pPr>
          </a:lstStyle>
          <a:p>
            <a:pPr lvl="0"/>
            <a:r>
              <a:rPr lang="en-US"/>
              <a:t>Enter contact info such as phone number and email</a:t>
            </a:r>
          </a:p>
        </p:txBody>
      </p:sp>
      <p:sp>
        <p:nvSpPr>
          <p:cNvPr id="15" name="Text Placeholder 14">
            <a:extLst>
              <a:ext uri="{FF2B5EF4-FFF2-40B4-BE49-F238E27FC236}">
                <a16:creationId xmlns:a16="http://schemas.microsoft.com/office/drawing/2014/main" id="{8AA1560F-907F-4C23-AB0E-E50F07A84918}"/>
              </a:ext>
            </a:extLst>
          </p:cNvPr>
          <p:cNvSpPr>
            <a:spLocks noGrp="1"/>
          </p:cNvSpPr>
          <p:nvPr>
            <p:ph type="body" sz="quarter" idx="15" hasCustomPrompt="1"/>
          </p:nvPr>
        </p:nvSpPr>
        <p:spPr>
          <a:xfrm>
            <a:off x="5094619" y="4428882"/>
            <a:ext cx="2304487" cy="666750"/>
          </a:xfrm>
        </p:spPr>
        <p:txBody>
          <a:bodyPr>
            <a:normAutofit/>
          </a:bodyPr>
          <a:lstStyle>
            <a:lvl1pPr marL="0" indent="0" algn="ctr">
              <a:buNone/>
              <a:defRPr sz="2100" b="1"/>
            </a:lvl1pPr>
          </a:lstStyle>
          <a:p>
            <a:pPr lvl="0"/>
            <a:r>
              <a:rPr lang="en-US"/>
              <a:t>Text</a:t>
            </a:r>
          </a:p>
        </p:txBody>
      </p:sp>
      <p:pic>
        <p:nvPicPr>
          <p:cNvPr id="6" name="Facebook">
            <a:extLst>
              <a:ext uri="{FF2B5EF4-FFF2-40B4-BE49-F238E27FC236}">
                <a16:creationId xmlns:a16="http://schemas.microsoft.com/office/drawing/2014/main" id="{44C9F024-7D6B-4064-B434-76A1933BE172}"/>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75343" y="5372116"/>
            <a:ext cx="573024" cy="426963"/>
          </a:xfrm>
          <a:prstGeom prst="rect">
            <a:avLst/>
          </a:prstGeom>
        </p:spPr>
      </p:pic>
      <p:sp>
        <p:nvSpPr>
          <p:cNvPr id="10" name="Text Placeholder 9">
            <a:extLst>
              <a:ext uri="{FF2B5EF4-FFF2-40B4-BE49-F238E27FC236}">
                <a16:creationId xmlns:a16="http://schemas.microsoft.com/office/drawing/2014/main" id="{294F8BCB-943B-4692-A224-F8A2437D78A7}"/>
              </a:ext>
            </a:extLst>
          </p:cNvPr>
          <p:cNvSpPr>
            <a:spLocks noGrp="1"/>
          </p:cNvSpPr>
          <p:nvPr>
            <p:ph type="body" sz="quarter" idx="12" hasCustomPrompt="1"/>
          </p:nvPr>
        </p:nvSpPr>
        <p:spPr>
          <a:xfrm>
            <a:off x="3044133" y="5906972"/>
            <a:ext cx="1635443" cy="503237"/>
          </a:xfrm>
        </p:spPr>
        <p:txBody>
          <a:bodyPr>
            <a:noAutofit/>
          </a:bodyPr>
          <a:lstStyle>
            <a:lvl1pPr marL="0" indent="0" algn="ctr">
              <a:buNone/>
              <a:defRPr sz="1200"/>
            </a:lvl1pPr>
          </a:lstStyle>
          <a:p>
            <a:pPr lvl="0"/>
            <a:r>
              <a:rPr lang="en-US"/>
              <a:t>Enter Facebook info</a:t>
            </a:r>
          </a:p>
        </p:txBody>
      </p:sp>
      <p:pic>
        <p:nvPicPr>
          <p:cNvPr id="7" name="Twitter">
            <a:extLst>
              <a:ext uri="{FF2B5EF4-FFF2-40B4-BE49-F238E27FC236}">
                <a16:creationId xmlns:a16="http://schemas.microsoft.com/office/drawing/2014/main" id="{1F1462B5-F1B0-4233-B989-C544B2B47E55}"/>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982293" y="5365545"/>
            <a:ext cx="585216" cy="440102"/>
          </a:xfrm>
          <a:prstGeom prst="rect">
            <a:avLst/>
          </a:prstGeom>
        </p:spPr>
      </p:pic>
      <p:sp>
        <p:nvSpPr>
          <p:cNvPr id="11" name="Text Placeholder 9">
            <a:extLst>
              <a:ext uri="{FF2B5EF4-FFF2-40B4-BE49-F238E27FC236}">
                <a16:creationId xmlns:a16="http://schemas.microsoft.com/office/drawing/2014/main" id="{58BACC9A-2948-4586-9ADE-AC08E52A637B}"/>
              </a:ext>
            </a:extLst>
          </p:cNvPr>
          <p:cNvSpPr>
            <a:spLocks noGrp="1"/>
          </p:cNvSpPr>
          <p:nvPr>
            <p:ph type="body" sz="quarter" idx="13" hasCustomPrompt="1"/>
          </p:nvPr>
        </p:nvSpPr>
        <p:spPr>
          <a:xfrm>
            <a:off x="5429141" y="5906971"/>
            <a:ext cx="1635443" cy="503237"/>
          </a:xfrm>
        </p:spPr>
        <p:txBody>
          <a:bodyPr>
            <a:noAutofit/>
          </a:bodyPr>
          <a:lstStyle>
            <a:lvl1pPr marL="0" indent="0" algn="ctr">
              <a:buNone/>
              <a:defRPr sz="1200"/>
            </a:lvl1pPr>
          </a:lstStyle>
          <a:p>
            <a:pPr lvl="0"/>
            <a:r>
              <a:rPr lang="en-US"/>
              <a:t>Enter Twitter info</a:t>
            </a:r>
          </a:p>
        </p:txBody>
      </p:sp>
      <p:pic>
        <p:nvPicPr>
          <p:cNvPr id="8" name="Instagram">
            <a:extLst>
              <a:ext uri="{FF2B5EF4-FFF2-40B4-BE49-F238E27FC236}">
                <a16:creationId xmlns:a16="http://schemas.microsoft.com/office/drawing/2014/main" id="{22D2F588-6523-4556-88B5-99C95EE5EFE5}"/>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390819" y="5334551"/>
            <a:ext cx="670560" cy="502090"/>
          </a:xfrm>
          <a:prstGeom prst="rect">
            <a:avLst/>
          </a:prstGeom>
        </p:spPr>
      </p:pic>
      <p:sp>
        <p:nvSpPr>
          <p:cNvPr id="12" name="Text Placeholder 9">
            <a:extLst>
              <a:ext uri="{FF2B5EF4-FFF2-40B4-BE49-F238E27FC236}">
                <a16:creationId xmlns:a16="http://schemas.microsoft.com/office/drawing/2014/main" id="{B81A18F7-3BD9-4CAA-9ADC-13EF99A4E392}"/>
              </a:ext>
            </a:extLst>
          </p:cNvPr>
          <p:cNvSpPr>
            <a:spLocks noGrp="1"/>
          </p:cNvSpPr>
          <p:nvPr>
            <p:ph type="body" sz="quarter" idx="14" hasCustomPrompt="1"/>
          </p:nvPr>
        </p:nvSpPr>
        <p:spPr>
          <a:xfrm>
            <a:off x="7908377" y="5906971"/>
            <a:ext cx="1635443" cy="503237"/>
          </a:xfrm>
        </p:spPr>
        <p:txBody>
          <a:bodyPr>
            <a:noAutofit/>
          </a:bodyPr>
          <a:lstStyle>
            <a:lvl1pPr marL="0" indent="0" algn="ctr">
              <a:buNone/>
              <a:defRPr sz="1200"/>
            </a:lvl1pPr>
          </a:lstStyle>
          <a:p>
            <a:pPr lvl="0"/>
            <a:r>
              <a:rPr lang="en-US"/>
              <a:t>Enter Instagram info</a:t>
            </a:r>
          </a:p>
        </p:txBody>
      </p:sp>
      <p:sp>
        <p:nvSpPr>
          <p:cNvPr id="3" name="Slide Number Placeholder 2">
            <a:extLst>
              <a:ext uri="{FF2B5EF4-FFF2-40B4-BE49-F238E27FC236}">
                <a16:creationId xmlns:a16="http://schemas.microsoft.com/office/drawing/2014/main" id="{9FE1C24E-3AD8-45B3-85F6-8E92576D8D8A}"/>
              </a:ext>
            </a:extLst>
          </p:cNvPr>
          <p:cNvSpPr>
            <a:spLocks noGrp="1"/>
          </p:cNvSpPr>
          <p:nvPr>
            <p:ph type="sldNum" sz="quarter" idx="10"/>
          </p:nvPr>
        </p:nvSpPr>
        <p:spPr/>
        <p:txBody>
          <a:bodyPr/>
          <a:lstStyle/>
          <a:p>
            <a:fld id="{1929936C-68CC-48AF-8CF3-4B03BC21D04D}" type="slidenum">
              <a:rPr lang="en-US" smtClean="0"/>
              <a:pPr/>
              <a:t>‹#›</a:t>
            </a:fld>
            <a:endParaRPr lang="en-US" dirty="0"/>
          </a:p>
        </p:txBody>
      </p:sp>
    </p:spTree>
    <p:extLst>
      <p:ext uri="{BB962C8B-B14F-4D97-AF65-F5344CB8AC3E}">
        <p14:creationId xmlns:p14="http://schemas.microsoft.com/office/powerpoint/2010/main" val="9657287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33378350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4"/>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4991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041742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1576480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98860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lvl1pPr>
              <a:defRPr sz="4400"/>
            </a:lvl1p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2" y="2037852"/>
            <a:ext cx="12191999" cy="1282447"/>
          </a:xfrm>
        </p:spPr>
        <p:txBody>
          <a:bodyPr anchor="b"/>
          <a:lstStyle>
            <a:lvl1pPr algn="ctr">
              <a:defRPr sz="405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2" y="3654080"/>
            <a:ext cx="12191999" cy="2198080"/>
          </a:xfrm>
        </p:spPr>
        <p:txBody>
          <a:bodyPr/>
          <a:lstStyle>
            <a:lvl1pPr marL="0" indent="0" algn="ctr">
              <a:buNone/>
              <a:defRPr sz="2100"/>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758946111"/>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41134740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46F091C7-598F-D494-E906-F4E753E47A8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70909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E322-8E9A-479B-B269-4D91BEDFA8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BF8C17-958A-4B16-9292-C247D34FAA4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7300B1-029E-4E5B-9650-234023D20BA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D906003-677A-45E2-AE16-611CACE9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3EB7A6-4275-4759-8006-710E8934378B}"/>
              </a:ext>
            </a:extLst>
          </p:cNvPr>
          <p:cNvSpPr>
            <a:spLocks noGrp="1"/>
          </p:cNvSpPr>
          <p:nvPr>
            <p:ph type="sldNum" sz="quarter" idx="12"/>
          </p:nvPr>
        </p:nvSpPr>
        <p:spPr/>
        <p:txBody>
          <a:bodyPr/>
          <a:lstStyle/>
          <a:p>
            <a:fld id="{37CA07B4-DD15-4A32-9DF2-B6AD00727005}" type="slidenum">
              <a:rPr lang="en-US" smtClean="0"/>
              <a:t>‹#›</a:t>
            </a:fld>
            <a:endParaRPr lang="en-US"/>
          </a:p>
        </p:txBody>
      </p:sp>
    </p:spTree>
    <p:extLst>
      <p:ext uri="{BB962C8B-B14F-4D97-AF65-F5344CB8AC3E}">
        <p14:creationId xmlns:p14="http://schemas.microsoft.com/office/powerpoint/2010/main" val="24957934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dirty="0"/>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dirty="0"/>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dirty="0"/>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dirty="0"/>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dirty="0"/>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dirty="0"/>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98860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138878121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6899157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dirty="0"/>
          </a:p>
        </p:txBody>
      </p:sp>
    </p:spTree>
    <p:extLst>
      <p:ext uri="{BB962C8B-B14F-4D97-AF65-F5344CB8AC3E}">
        <p14:creationId xmlns:p14="http://schemas.microsoft.com/office/powerpoint/2010/main" val="1576480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256859"/>
            <a:ext cx="12192000" cy="747579"/>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2226096"/>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7" name="follow us">
            <a:extLst>
              <a:ext uri="{FF2B5EF4-FFF2-40B4-BE49-F238E27FC236}">
                <a16:creationId xmlns:a16="http://schemas.microsoft.com/office/drawing/2014/main" id="{45487015-5153-4640-AB82-30B0797FB536}"/>
              </a:ext>
            </a:extLst>
          </p:cNvPr>
          <p:cNvSpPr>
            <a:spLocks noGrp="1"/>
          </p:cNvSpPr>
          <p:nvPr>
            <p:ph idx="14" hasCustomPrompt="1"/>
          </p:nvPr>
        </p:nvSpPr>
        <p:spPr>
          <a:xfrm>
            <a:off x="0" y="3901967"/>
            <a:ext cx="12192000" cy="640081"/>
          </a:xfrm>
        </p:spPr>
        <p:txBody>
          <a:bodyPr lIns="0" rIns="0">
            <a:normAutofit/>
          </a:bodyPr>
          <a:lstStyle>
            <a:lvl1pPr marL="0" indent="0" algn="ctr">
              <a:spcBef>
                <a:spcPts val="0"/>
              </a:spcBef>
              <a:spcAft>
                <a:spcPts val="0"/>
              </a:spcAft>
              <a:buNone/>
              <a:defRPr sz="2400" b="1"/>
            </a:lvl1pPr>
          </a:lstStyle>
          <a:p>
            <a:pPr lvl="0"/>
            <a:r>
              <a:rPr lang="en-US"/>
              <a:t>Text</a:t>
            </a:r>
          </a:p>
        </p:txBody>
      </p:sp>
      <p:pic>
        <p:nvPicPr>
          <p:cNvPr id="8" name="Facebook">
            <a:extLst>
              <a:ext uri="{FF2B5EF4-FFF2-40B4-BE49-F238E27FC236}">
                <a16:creationId xmlns:a16="http://schemas.microsoft.com/office/drawing/2014/main" id="{D47437DB-276A-491E-9DED-5CE275B555E9}"/>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67940" y="4737577"/>
            <a:ext cx="644285" cy="640080"/>
          </a:xfrm>
          <a:prstGeom prst="rect">
            <a:avLst/>
          </a:prstGeom>
        </p:spPr>
      </p:pic>
      <p:sp>
        <p:nvSpPr>
          <p:cNvPr id="11" name="Facebook handle">
            <a:extLst>
              <a:ext uri="{FF2B5EF4-FFF2-40B4-BE49-F238E27FC236}">
                <a16:creationId xmlns:a16="http://schemas.microsoft.com/office/drawing/2014/main" id="{582D491C-6C97-4EB7-9FC4-C09543B2B4CB}"/>
              </a:ext>
            </a:extLst>
          </p:cNvPr>
          <p:cNvSpPr>
            <a:spLocks noGrp="1"/>
          </p:cNvSpPr>
          <p:nvPr>
            <p:ph type="body" sz="quarter" idx="15" hasCustomPrompt="1"/>
          </p:nvPr>
        </p:nvSpPr>
        <p:spPr>
          <a:xfrm>
            <a:off x="3518901" y="5497665"/>
            <a:ext cx="1542361" cy="640080"/>
          </a:xfrm>
        </p:spPr>
        <p:txBody>
          <a:bodyPr rIns="0">
            <a:noAutofit/>
          </a:bodyPr>
          <a:lstStyle>
            <a:lvl1pPr marL="0" indent="0" algn="ctr">
              <a:buNone/>
              <a:defRPr sz="1400"/>
            </a:lvl1pPr>
          </a:lstStyle>
          <a:p>
            <a:pPr lvl="0"/>
            <a:r>
              <a:rPr lang="en-US"/>
              <a:t>Enter Facebook info</a:t>
            </a:r>
          </a:p>
        </p:txBody>
      </p:sp>
      <p:pic>
        <p:nvPicPr>
          <p:cNvPr id="9" name="Twitter">
            <a:extLst>
              <a:ext uri="{FF2B5EF4-FFF2-40B4-BE49-F238E27FC236}">
                <a16:creationId xmlns:a16="http://schemas.microsoft.com/office/drawing/2014/main" id="{0D9005C3-B95E-4B18-AAE7-E24BE5196D0C}"/>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76823" y="4737577"/>
            <a:ext cx="638349" cy="640080"/>
          </a:xfrm>
          <a:prstGeom prst="rect">
            <a:avLst/>
          </a:prstGeom>
        </p:spPr>
      </p:pic>
      <p:sp>
        <p:nvSpPr>
          <p:cNvPr id="12" name="Twitter handle">
            <a:extLst>
              <a:ext uri="{FF2B5EF4-FFF2-40B4-BE49-F238E27FC236}">
                <a16:creationId xmlns:a16="http://schemas.microsoft.com/office/drawing/2014/main" id="{86493432-72F4-449E-B539-D1AA7F57D162}"/>
              </a:ext>
            </a:extLst>
          </p:cNvPr>
          <p:cNvSpPr>
            <a:spLocks noGrp="1"/>
          </p:cNvSpPr>
          <p:nvPr>
            <p:ph type="body" sz="quarter" idx="16" hasCustomPrompt="1"/>
          </p:nvPr>
        </p:nvSpPr>
        <p:spPr>
          <a:xfrm>
            <a:off x="5291766" y="5497665"/>
            <a:ext cx="1608463" cy="640081"/>
          </a:xfrm>
        </p:spPr>
        <p:txBody>
          <a:bodyPr rIns="91440">
            <a:noAutofit/>
          </a:bodyPr>
          <a:lstStyle>
            <a:lvl1pPr marL="0" indent="0" algn="ctr">
              <a:buNone/>
              <a:defRPr sz="1400"/>
            </a:lvl1pPr>
          </a:lstStyle>
          <a:p>
            <a:pPr lvl="0"/>
            <a:r>
              <a:rPr lang="en-US"/>
              <a:t>Enter Twitter info</a:t>
            </a:r>
          </a:p>
        </p:txBody>
      </p:sp>
      <p:pic>
        <p:nvPicPr>
          <p:cNvPr id="10" name="Instagram">
            <a:extLst>
              <a:ext uri="{FF2B5EF4-FFF2-40B4-BE49-F238E27FC236}">
                <a16:creationId xmlns:a16="http://schemas.microsoft.com/office/drawing/2014/main" id="{378C0CF0-E836-4DD3-855C-BE5F54E6A3E9}"/>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7579776" y="4690799"/>
            <a:ext cx="734848" cy="733636"/>
          </a:xfrm>
          <a:prstGeom prst="rect">
            <a:avLst/>
          </a:prstGeom>
        </p:spPr>
      </p:pic>
      <p:sp>
        <p:nvSpPr>
          <p:cNvPr id="13" name="Instagram handle">
            <a:extLst>
              <a:ext uri="{FF2B5EF4-FFF2-40B4-BE49-F238E27FC236}">
                <a16:creationId xmlns:a16="http://schemas.microsoft.com/office/drawing/2014/main" id="{3B7466F7-8FB3-4D97-990A-262C144EE8EF}"/>
              </a:ext>
            </a:extLst>
          </p:cNvPr>
          <p:cNvSpPr>
            <a:spLocks noGrp="1"/>
          </p:cNvSpPr>
          <p:nvPr userDrawn="1">
            <p:ph type="body" sz="quarter" idx="17" hasCustomPrompt="1"/>
          </p:nvPr>
        </p:nvSpPr>
        <p:spPr>
          <a:xfrm>
            <a:off x="7182175" y="5497665"/>
            <a:ext cx="1608462" cy="640081"/>
          </a:xfrm>
        </p:spPr>
        <p:txBody>
          <a:bodyPr rIns="91440">
            <a:noAutofit/>
          </a:bodyPr>
          <a:lstStyle>
            <a:lvl1pPr marL="0" indent="0" algn="ctr">
              <a:buNone/>
              <a:defRPr sz="1400"/>
            </a:lvl1pPr>
          </a:lstStyle>
          <a:p>
            <a:pPr lvl="0"/>
            <a:r>
              <a:rPr lang="en-US"/>
              <a:t>Enter Instagram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988602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886054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a:xfrm>
            <a:off x="1236963" y="235678"/>
            <a:ext cx="10096959" cy="747579"/>
          </a:xfrm>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2764101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3610407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207845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119564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dirty="0"/>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3" name="Picture Placeholder 8">
            <a:extLst>
              <a:ext uri="{FF2B5EF4-FFF2-40B4-BE49-F238E27FC236}">
                <a16:creationId xmlns:a16="http://schemas.microsoft.com/office/drawing/2014/main" id="{36186B06-9FA0-6EAF-B99C-A970446948CE}"/>
              </a:ext>
            </a:extLst>
          </p:cNvPr>
          <p:cNvSpPr>
            <a:spLocks noGrp="1"/>
          </p:cNvSpPr>
          <p:nvPr>
            <p:ph type="pic" sz="quarter" idx="14"/>
          </p:nvPr>
        </p:nvSpPr>
        <p:spPr>
          <a:xfrm>
            <a:off x="4967630" y="0"/>
            <a:ext cx="7212013" cy="6858000"/>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sp>
        <p:nvSpPr>
          <p:cNvPr id="4" name="Title 1">
            <a:extLst>
              <a:ext uri="{FF2B5EF4-FFF2-40B4-BE49-F238E27FC236}">
                <a16:creationId xmlns:a16="http://schemas.microsoft.com/office/drawing/2014/main" id="{46356B57-4993-795F-B5F6-D7B7595AFFC8}"/>
              </a:ext>
            </a:extLst>
          </p:cNvPr>
          <p:cNvSpPr>
            <a:spLocks noGrp="1"/>
          </p:cNvSpPr>
          <p:nvPr>
            <p:ph type="title"/>
          </p:nvPr>
        </p:nvSpPr>
        <p:spPr>
          <a:xfrm>
            <a:off x="530308" y="2534177"/>
            <a:ext cx="3856679" cy="1453003"/>
          </a:xfrm>
        </p:spPr>
        <p:txBody>
          <a:bodyPr anchor="ctr"/>
          <a:lstStyle>
            <a:lvl1pPr algn="ctr">
              <a:defRPr/>
            </a:lvl1pPr>
          </a:lstStyle>
          <a:p>
            <a:r>
              <a:rPr lang="en-US"/>
              <a:t>Click to edit Master title style</a:t>
            </a:r>
            <a:endParaRPr lang="en-US" dirty="0"/>
          </a:p>
        </p:txBody>
      </p:sp>
      <p:pic>
        <p:nvPicPr>
          <p:cNvPr id="5" name="Picture 4" descr="Icon&#10;&#10;Description automatically generated">
            <a:extLst>
              <a:ext uri="{FF2B5EF4-FFF2-40B4-BE49-F238E27FC236}">
                <a16:creationId xmlns:a16="http://schemas.microsoft.com/office/drawing/2014/main" id="{A3BCF775-E97E-7A5B-29CE-34D8C0C27676}"/>
              </a:ext>
            </a:extLst>
          </p:cNvPr>
          <p:cNvPicPr>
            <a:picLocks noChangeAspect="1"/>
          </p:cNvPicPr>
          <p:nvPr userDrawn="1"/>
        </p:nvPicPr>
        <p:blipFill>
          <a:blip r:embed="rId2"/>
          <a:stretch>
            <a:fillRect/>
          </a:stretch>
        </p:blipFill>
        <p:spPr>
          <a:xfrm rot="1447594">
            <a:off x="2025475" y="4042246"/>
            <a:ext cx="965200" cy="1104900"/>
          </a:xfrm>
          <a:prstGeom prst="rect">
            <a:avLst/>
          </a:prstGeom>
        </p:spPr>
      </p:pic>
    </p:spTree>
    <p:extLst>
      <p:ext uri="{BB962C8B-B14F-4D97-AF65-F5344CB8AC3E}">
        <p14:creationId xmlns:p14="http://schemas.microsoft.com/office/powerpoint/2010/main" val="2940842063"/>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530307" y="536573"/>
            <a:ext cx="3856679" cy="1453003"/>
          </a:xfrm>
        </p:spPr>
        <p:txBody>
          <a:bodyPr/>
          <a:lstStyle>
            <a:lvl1pPr algn="ctr">
              <a:defRPr/>
            </a:lvl1pPr>
          </a:lstStyle>
          <a:p>
            <a:r>
              <a:rPr lang="en-US"/>
              <a:t>Click to edit Master title style</a:t>
            </a:r>
            <a:endParaRPr lang="en-US" dirty="0"/>
          </a:p>
        </p:txBody>
      </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21791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EF1A84F6-2D30-446A-9D91-44FBCB825679}"/>
              </a:ext>
            </a:extLst>
          </p:cNvPr>
          <p:cNvSpPr>
            <a:spLocks noGrp="1"/>
          </p:cNvSpPr>
          <p:nvPr>
            <p:ph type="pic" sz="quarter" idx="14"/>
          </p:nvPr>
        </p:nvSpPr>
        <p:spPr>
          <a:xfrm>
            <a:off x="4979987" y="0"/>
            <a:ext cx="7212013" cy="6858000"/>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sp>
        <p:nvSpPr>
          <p:cNvPr id="5" name="Content Placeholder 3">
            <a:extLst>
              <a:ext uri="{FF2B5EF4-FFF2-40B4-BE49-F238E27FC236}">
                <a16:creationId xmlns:a16="http://schemas.microsoft.com/office/drawing/2014/main" id="{53F3D470-318B-003E-30F6-69D8ABD2D6B9}"/>
              </a:ext>
            </a:extLst>
          </p:cNvPr>
          <p:cNvSpPr>
            <a:spLocks noGrp="1"/>
          </p:cNvSpPr>
          <p:nvPr>
            <p:ph sz="quarter" idx="15"/>
          </p:nvPr>
        </p:nvSpPr>
        <p:spPr>
          <a:xfrm>
            <a:off x="530306" y="2871788"/>
            <a:ext cx="3856679" cy="2932112"/>
          </a:xfrm>
        </p:spPr>
        <p:txBody>
          <a:bodyPr>
            <a:normAutofit/>
          </a:bodyPr>
          <a:lstStyle>
            <a:lvl1pPr marL="0" indent="0" algn="ctr">
              <a:lnSpc>
                <a:spcPct val="140000"/>
              </a:lnSpc>
              <a:buNone/>
              <a:defRPr sz="1300"/>
            </a:lvl1pPr>
          </a:lstStyle>
          <a:p>
            <a:pPr lvl="0"/>
            <a:r>
              <a:rPr lang="en-US"/>
              <a:t>Click to edit Master text styles</a:t>
            </a:r>
          </a:p>
        </p:txBody>
      </p:sp>
    </p:spTree>
    <p:extLst>
      <p:ext uri="{BB962C8B-B14F-4D97-AF65-F5344CB8AC3E}">
        <p14:creationId xmlns:p14="http://schemas.microsoft.com/office/powerpoint/2010/main" val="3830483169"/>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Quote with four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A1826-1B3E-4E2E-8D6C-93BCEAA3D6C6}"/>
              </a:ext>
            </a:extLst>
          </p:cNvPr>
          <p:cNvSpPr>
            <a:spLocks noGrp="1"/>
          </p:cNvSpPr>
          <p:nvPr>
            <p:ph type="ctrTitle"/>
          </p:nvPr>
        </p:nvSpPr>
        <p:spPr>
          <a:xfrm>
            <a:off x="7324726" y="4217899"/>
            <a:ext cx="4079874" cy="1132373"/>
          </a:xfrm>
        </p:spPr>
        <p:txBody>
          <a:bodyPr anchor="t">
            <a:noAutofit/>
          </a:bodyPr>
          <a:lstStyle>
            <a:lvl1pPr algn="ctr">
              <a:defRPr sz="32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AB5F0CE-1714-4650-9690-5676C06349A0}"/>
              </a:ext>
            </a:extLst>
          </p:cNvPr>
          <p:cNvSpPr>
            <a:spLocks noGrp="1"/>
          </p:cNvSpPr>
          <p:nvPr>
            <p:ph type="subTitle" idx="1"/>
          </p:nvPr>
        </p:nvSpPr>
        <p:spPr>
          <a:xfrm>
            <a:off x="7324726" y="1541995"/>
            <a:ext cx="4079874" cy="2457819"/>
          </a:xfrm>
        </p:spPr>
        <p:txBody>
          <a:bodyPr anchor="ctr">
            <a:noAutofit/>
          </a:bodyPr>
          <a:lstStyle>
            <a:lvl1pPr marL="0" indent="0" algn="ctr">
              <a:lnSpc>
                <a:spcPct val="125000"/>
              </a:lnSpc>
              <a:buNone/>
              <a:defRPr sz="2700" i="0" spc="5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3" name="Picture Placeholder 42">
            <a:extLst>
              <a:ext uri="{FF2B5EF4-FFF2-40B4-BE49-F238E27FC236}">
                <a16:creationId xmlns:a16="http://schemas.microsoft.com/office/drawing/2014/main" id="{E0B6C055-B48A-412B-88B0-737289AC0BDB}"/>
              </a:ext>
            </a:extLst>
          </p:cNvPr>
          <p:cNvSpPr>
            <a:spLocks noGrp="1"/>
          </p:cNvSpPr>
          <p:nvPr>
            <p:ph type="pic" sz="quarter" idx="10"/>
          </p:nvPr>
        </p:nvSpPr>
        <p:spPr>
          <a:xfrm>
            <a:off x="539750" y="536575"/>
            <a:ext cx="2366963" cy="2760663"/>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sp>
        <p:nvSpPr>
          <p:cNvPr id="44" name="Picture Placeholder 42">
            <a:extLst>
              <a:ext uri="{FF2B5EF4-FFF2-40B4-BE49-F238E27FC236}">
                <a16:creationId xmlns:a16="http://schemas.microsoft.com/office/drawing/2014/main" id="{AE13F241-D0A7-491D-81D3-CB6450291490}"/>
              </a:ext>
            </a:extLst>
          </p:cNvPr>
          <p:cNvSpPr>
            <a:spLocks noGrp="1"/>
          </p:cNvSpPr>
          <p:nvPr>
            <p:ph type="pic" sz="quarter" idx="11"/>
          </p:nvPr>
        </p:nvSpPr>
        <p:spPr>
          <a:xfrm>
            <a:off x="3174887" y="543842"/>
            <a:ext cx="2366963" cy="2760663"/>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sp>
        <p:nvSpPr>
          <p:cNvPr id="46" name="Picture Placeholder 42">
            <a:extLst>
              <a:ext uri="{FF2B5EF4-FFF2-40B4-BE49-F238E27FC236}">
                <a16:creationId xmlns:a16="http://schemas.microsoft.com/office/drawing/2014/main" id="{DC189B8E-5A5B-400F-8F5F-63F61759E081}"/>
              </a:ext>
            </a:extLst>
          </p:cNvPr>
          <p:cNvSpPr>
            <a:spLocks noGrp="1"/>
          </p:cNvSpPr>
          <p:nvPr>
            <p:ph type="pic" sz="quarter" idx="12"/>
          </p:nvPr>
        </p:nvSpPr>
        <p:spPr>
          <a:xfrm>
            <a:off x="539642" y="3563566"/>
            <a:ext cx="2366963" cy="2760663"/>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sp>
        <p:nvSpPr>
          <p:cNvPr id="47" name="Picture Placeholder 42">
            <a:extLst>
              <a:ext uri="{FF2B5EF4-FFF2-40B4-BE49-F238E27FC236}">
                <a16:creationId xmlns:a16="http://schemas.microsoft.com/office/drawing/2014/main" id="{07055732-D9B3-42AF-9ADA-0D1F8DC2D5FB}"/>
              </a:ext>
            </a:extLst>
          </p:cNvPr>
          <p:cNvSpPr>
            <a:spLocks noGrp="1"/>
          </p:cNvSpPr>
          <p:nvPr>
            <p:ph type="pic" sz="quarter" idx="13"/>
          </p:nvPr>
        </p:nvSpPr>
        <p:spPr>
          <a:xfrm>
            <a:off x="3174779" y="3570833"/>
            <a:ext cx="2366963" cy="2760663"/>
          </a:xfrm>
        </p:spPr>
        <p:txBody>
          <a:bodyPr vert="horz" lIns="91440" tIns="45720" rIns="91440" bIns="45720" rtlCol="0" anchor="ctr">
            <a:normAutofit/>
          </a:bodyPr>
          <a:lstStyle>
            <a:lvl1pPr>
              <a:defRPr lang="en-US" sz="1600" dirty="0"/>
            </a:lvl1pPr>
          </a:lstStyle>
          <a:p>
            <a:pPr marL="0" lvl="0" indent="0" algn="ctr">
              <a:buNone/>
            </a:pPr>
            <a:r>
              <a:rPr lang="en-US"/>
              <a:t>Click icon to add picture</a:t>
            </a:r>
            <a:endParaRPr lang="en-US" dirty="0"/>
          </a:p>
        </p:txBody>
      </p:sp>
      <p:cxnSp>
        <p:nvCxnSpPr>
          <p:cNvPr id="18" name="Straight Connector 17">
            <a:extLst>
              <a:ext uri="{FF2B5EF4-FFF2-40B4-BE49-F238E27FC236}">
                <a16:creationId xmlns:a16="http://schemas.microsoft.com/office/drawing/2014/main" id="{D7ED9792-4CB9-419E-9961-050A9E00E2FA}"/>
              </a:ext>
              <a:ext uri="{C183D7F6-B498-43B3-948B-1728B52AA6E4}">
                <adec:decorative xmlns:adec="http://schemas.microsoft.com/office/drawing/2017/decorative" val="1"/>
              </a:ext>
            </a:extLst>
          </p:cNvPr>
          <p:cNvCxnSpPr>
            <a:cxnSpLocks/>
          </p:cNvCxnSpPr>
          <p:nvPr userDrawn="1"/>
        </p:nvCxnSpPr>
        <p:spPr>
          <a:xfrm>
            <a:off x="6096000" y="540000"/>
            <a:ext cx="0" cy="5778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E1EC9E08-1228-4409-88CC-9D1927E83943}"/>
              </a:ext>
              <a:ext uri="{C183D7F6-B498-43B3-948B-1728B52AA6E4}">
                <adec:decorative xmlns:adec="http://schemas.microsoft.com/office/drawing/2017/decorative" val="1"/>
              </a:ext>
            </a:extLst>
          </p:cNvPr>
          <p:cNvGrpSpPr/>
          <p:nvPr userDrawn="1"/>
        </p:nvGrpSpPr>
        <p:grpSpPr>
          <a:xfrm rot="8100000" flipH="1">
            <a:off x="6674373" y="402322"/>
            <a:ext cx="641184" cy="1069728"/>
            <a:chOff x="6484111" y="2967038"/>
            <a:chExt cx="641184" cy="1069728"/>
          </a:xfrm>
        </p:grpSpPr>
        <p:grpSp>
          <p:nvGrpSpPr>
            <p:cNvPr id="20" name="Group 19">
              <a:extLst>
                <a:ext uri="{FF2B5EF4-FFF2-40B4-BE49-F238E27FC236}">
                  <a16:creationId xmlns:a16="http://schemas.microsoft.com/office/drawing/2014/main" id="{0A892AB7-AE89-4F73-AE0D-3503473E251A}"/>
                </a:ext>
              </a:extLst>
            </p:cNvPr>
            <p:cNvGrpSpPr/>
            <p:nvPr/>
          </p:nvGrpSpPr>
          <p:grpSpPr>
            <a:xfrm>
              <a:off x="6808136" y="2967038"/>
              <a:ext cx="317159" cy="932400"/>
              <a:chOff x="6808136" y="2967038"/>
              <a:chExt cx="317159" cy="932400"/>
            </a:xfrm>
          </p:grpSpPr>
          <p:sp>
            <p:nvSpPr>
              <p:cNvPr id="25" name="Freeform 68">
                <a:extLst>
                  <a:ext uri="{FF2B5EF4-FFF2-40B4-BE49-F238E27FC236}">
                    <a16:creationId xmlns:a16="http://schemas.microsoft.com/office/drawing/2014/main" id="{734AFAA3-AA68-425A-834B-00F9D3690BA0}"/>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6" name="Freeform 69">
                <a:extLst>
                  <a:ext uri="{FF2B5EF4-FFF2-40B4-BE49-F238E27FC236}">
                    <a16:creationId xmlns:a16="http://schemas.microsoft.com/office/drawing/2014/main" id="{36ED0F24-8619-4AED-A07A-D075DF2AF24B}"/>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Line 70">
                <a:extLst>
                  <a:ext uri="{FF2B5EF4-FFF2-40B4-BE49-F238E27FC236}">
                    <a16:creationId xmlns:a16="http://schemas.microsoft.com/office/drawing/2014/main" id="{21E04150-0D06-4DFB-A73B-66DED0A5CFC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1" name="Group 20">
              <a:extLst>
                <a:ext uri="{FF2B5EF4-FFF2-40B4-BE49-F238E27FC236}">
                  <a16:creationId xmlns:a16="http://schemas.microsoft.com/office/drawing/2014/main" id="{EA3C053E-6843-4D44-A64D-A37FD38410B0}"/>
                </a:ext>
              </a:extLst>
            </p:cNvPr>
            <p:cNvGrpSpPr/>
            <p:nvPr/>
          </p:nvGrpSpPr>
          <p:grpSpPr>
            <a:xfrm rot="18900000" flipH="1">
              <a:off x="6484111" y="3104366"/>
              <a:ext cx="317159" cy="932400"/>
              <a:chOff x="6808136" y="2967038"/>
              <a:chExt cx="317159" cy="932400"/>
            </a:xfrm>
          </p:grpSpPr>
          <p:sp>
            <p:nvSpPr>
              <p:cNvPr id="22" name="Freeform 68">
                <a:extLst>
                  <a:ext uri="{FF2B5EF4-FFF2-40B4-BE49-F238E27FC236}">
                    <a16:creationId xmlns:a16="http://schemas.microsoft.com/office/drawing/2014/main" id="{A84DD506-3B91-4CE4-AE62-8E2FCA17D931}"/>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3" name="Freeform 69">
                <a:extLst>
                  <a:ext uri="{FF2B5EF4-FFF2-40B4-BE49-F238E27FC236}">
                    <a16:creationId xmlns:a16="http://schemas.microsoft.com/office/drawing/2014/main" id="{18C6659C-7CBF-419E-B2AB-53A6FBB4FFEA}"/>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Line 70">
                <a:extLst>
                  <a:ext uri="{FF2B5EF4-FFF2-40B4-BE49-F238E27FC236}">
                    <a16:creationId xmlns:a16="http://schemas.microsoft.com/office/drawing/2014/main" id="{C7B1B371-3EFF-4F0E-8B44-1A397B69DDFB}"/>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30" name="Group 29">
            <a:extLst>
              <a:ext uri="{FF2B5EF4-FFF2-40B4-BE49-F238E27FC236}">
                <a16:creationId xmlns:a16="http://schemas.microsoft.com/office/drawing/2014/main" id="{615108B9-F897-467F-809F-6A4A2AE7EA20}"/>
              </a:ext>
              <a:ext uri="{C183D7F6-B498-43B3-948B-1728B52AA6E4}">
                <adec:decorative xmlns:adec="http://schemas.microsoft.com/office/drawing/2017/decorative" val="1"/>
              </a:ext>
            </a:extLst>
          </p:cNvPr>
          <p:cNvGrpSpPr/>
          <p:nvPr userDrawn="1"/>
        </p:nvGrpSpPr>
        <p:grpSpPr>
          <a:xfrm rot="18900000" flipH="1">
            <a:off x="11020475" y="5368081"/>
            <a:ext cx="641184" cy="1069728"/>
            <a:chOff x="6484111" y="2967038"/>
            <a:chExt cx="641184" cy="1069728"/>
          </a:xfrm>
        </p:grpSpPr>
        <p:grpSp>
          <p:nvGrpSpPr>
            <p:cNvPr id="31" name="Group 30">
              <a:extLst>
                <a:ext uri="{FF2B5EF4-FFF2-40B4-BE49-F238E27FC236}">
                  <a16:creationId xmlns:a16="http://schemas.microsoft.com/office/drawing/2014/main" id="{86413051-FD79-4060-A702-60F38BF4A35C}"/>
                </a:ext>
              </a:extLst>
            </p:cNvPr>
            <p:cNvGrpSpPr/>
            <p:nvPr/>
          </p:nvGrpSpPr>
          <p:grpSpPr>
            <a:xfrm>
              <a:off x="6808136" y="2967038"/>
              <a:ext cx="317159" cy="932400"/>
              <a:chOff x="6808136" y="2967038"/>
              <a:chExt cx="317159" cy="932400"/>
            </a:xfrm>
          </p:grpSpPr>
          <p:sp>
            <p:nvSpPr>
              <p:cNvPr id="36" name="Freeform 68">
                <a:extLst>
                  <a:ext uri="{FF2B5EF4-FFF2-40B4-BE49-F238E27FC236}">
                    <a16:creationId xmlns:a16="http://schemas.microsoft.com/office/drawing/2014/main" id="{B764F2D9-1B19-42EA-9AF0-6050DDABAA0D}"/>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69">
                <a:extLst>
                  <a:ext uri="{FF2B5EF4-FFF2-40B4-BE49-F238E27FC236}">
                    <a16:creationId xmlns:a16="http://schemas.microsoft.com/office/drawing/2014/main" id="{557F4B3F-3926-4C1D-ABBF-B23809871796}"/>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Line 70">
                <a:extLst>
                  <a:ext uri="{FF2B5EF4-FFF2-40B4-BE49-F238E27FC236}">
                    <a16:creationId xmlns:a16="http://schemas.microsoft.com/office/drawing/2014/main" id="{81E74331-4EEB-49F8-912F-1DF74636E772}"/>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2" name="Group 31">
              <a:extLst>
                <a:ext uri="{FF2B5EF4-FFF2-40B4-BE49-F238E27FC236}">
                  <a16:creationId xmlns:a16="http://schemas.microsoft.com/office/drawing/2014/main" id="{E88BEEF7-57D3-43D4-9EBA-6948ED40B433}"/>
                </a:ext>
              </a:extLst>
            </p:cNvPr>
            <p:cNvGrpSpPr/>
            <p:nvPr/>
          </p:nvGrpSpPr>
          <p:grpSpPr>
            <a:xfrm rot="18900000" flipH="1">
              <a:off x="6484111" y="3104366"/>
              <a:ext cx="317159" cy="932400"/>
              <a:chOff x="6808136" y="2967038"/>
              <a:chExt cx="317159" cy="932400"/>
            </a:xfrm>
          </p:grpSpPr>
          <p:sp>
            <p:nvSpPr>
              <p:cNvPr id="33" name="Freeform 68">
                <a:extLst>
                  <a:ext uri="{FF2B5EF4-FFF2-40B4-BE49-F238E27FC236}">
                    <a16:creationId xmlns:a16="http://schemas.microsoft.com/office/drawing/2014/main" id="{0CD7B047-B489-4D5B-9C32-1BA667136A12}"/>
                  </a:ext>
                </a:extLst>
              </p:cNvPr>
              <p:cNvSpPr>
                <a:spLocks/>
              </p:cNvSpPr>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9">
                <a:extLst>
                  <a:ext uri="{FF2B5EF4-FFF2-40B4-BE49-F238E27FC236}">
                    <a16:creationId xmlns:a16="http://schemas.microsoft.com/office/drawing/2014/main" id="{2B703141-C1B3-4AFF-991F-D77B298AE8B4}"/>
                  </a:ext>
                </a:extLst>
              </p:cNvPr>
              <p:cNvSpPr>
                <a:spLocks/>
              </p:cNvSpPr>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Line 70">
                <a:extLst>
                  <a:ext uri="{FF2B5EF4-FFF2-40B4-BE49-F238E27FC236}">
                    <a16:creationId xmlns:a16="http://schemas.microsoft.com/office/drawing/2014/main" id="{FEEBB32D-FA5C-432C-B55F-1F74A4D13F17}"/>
                  </a:ext>
                </a:extLst>
              </p:cNvPr>
              <p:cNvSpPr>
                <a:spLocks noChangeShapeType="1"/>
              </p:cNvSpPr>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1283764100"/>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CE73CB65-B56D-BD15-508C-3D56466364EE}"/>
              </a:ext>
            </a:extLst>
          </p:cNvPr>
          <p:cNvSpPr>
            <a:spLocks noGrp="1"/>
          </p:cNvSpPr>
          <p:nvPr>
            <p:ph type="pic" sz="quarter" idx="10"/>
          </p:nvPr>
        </p:nvSpPr>
        <p:spPr>
          <a:xfrm>
            <a:off x="0" y="0"/>
            <a:ext cx="6096000" cy="6858000"/>
          </a:xfrm>
        </p:spPr>
        <p:txBody>
          <a:bodyPr anchor="ctr">
            <a:normAutofit/>
          </a:bodyPr>
          <a:lstStyle>
            <a:lvl1pPr marL="0" indent="0" algn="ctr">
              <a:buNone/>
              <a:defRPr sz="1600"/>
            </a:lvl1pPr>
          </a:lstStyle>
          <a:p>
            <a:r>
              <a:rPr lang="en-US"/>
              <a:t>Click icon to add picture</a:t>
            </a:r>
            <a:endParaRPr lang="en-US" dirty="0"/>
          </a:p>
        </p:txBody>
      </p:sp>
      <p:sp>
        <p:nvSpPr>
          <p:cNvPr id="25" name="Title 1">
            <a:extLst>
              <a:ext uri="{FF2B5EF4-FFF2-40B4-BE49-F238E27FC236}">
                <a16:creationId xmlns:a16="http://schemas.microsoft.com/office/drawing/2014/main" id="{A358D70D-9392-47FB-82EE-9FDE4389BD81}"/>
              </a:ext>
            </a:extLst>
          </p:cNvPr>
          <p:cNvSpPr>
            <a:spLocks noGrp="1"/>
          </p:cNvSpPr>
          <p:nvPr>
            <p:ph type="title"/>
          </p:nvPr>
        </p:nvSpPr>
        <p:spPr>
          <a:xfrm>
            <a:off x="6905083" y="874663"/>
            <a:ext cx="4650901" cy="2334637"/>
          </a:xfrm>
        </p:spPr>
        <p:txBody>
          <a:bodyPr>
            <a:normAutofit/>
          </a:bodyPr>
          <a:lstStyle>
            <a:lvl1pPr algn="ctr">
              <a:defRPr sz="4800"/>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4CFF53CA-CE5D-A4D7-BE57-0BC579563BEC}"/>
              </a:ext>
            </a:extLst>
          </p:cNvPr>
          <p:cNvSpPr>
            <a:spLocks noGrp="1"/>
          </p:cNvSpPr>
          <p:nvPr>
            <p:ph type="subTitle" idx="1"/>
          </p:nvPr>
        </p:nvSpPr>
        <p:spPr>
          <a:xfrm>
            <a:off x="6910561" y="4113213"/>
            <a:ext cx="4636800" cy="1655762"/>
          </a:xfrm>
        </p:spPr>
        <p:txBody>
          <a:bodyPr>
            <a:normAutofit/>
          </a:bodyPr>
          <a:lstStyle>
            <a:lvl1pPr marL="0" indent="0" algn="ctr">
              <a:buNone/>
              <a:defRPr/>
            </a:lvl1pPr>
          </a:lstStyle>
          <a:p>
            <a:r>
              <a:rPr lang="en-US">
                <a:cs typeface="Calibri"/>
              </a:rPr>
              <a:t>Click to edit Master subtitle style</a:t>
            </a:r>
            <a:endParaRPr lang="en-US" dirty="0"/>
          </a:p>
        </p:txBody>
      </p:sp>
      <p:pic>
        <p:nvPicPr>
          <p:cNvPr id="46" name="Picture 45" descr="A picture containing background pattern&#10;&#10;Description automatically generated">
            <a:extLst>
              <a:ext uri="{FF2B5EF4-FFF2-40B4-BE49-F238E27FC236}">
                <a16:creationId xmlns:a16="http://schemas.microsoft.com/office/drawing/2014/main" id="{9EE5558F-A3E5-82AC-06E2-C5BF315878BF}"/>
              </a:ext>
            </a:extLst>
          </p:cNvPr>
          <p:cNvPicPr>
            <a:picLocks noChangeAspect="1"/>
          </p:cNvPicPr>
          <p:nvPr userDrawn="1"/>
        </p:nvPicPr>
        <p:blipFill>
          <a:blip r:embed="rId2"/>
          <a:stretch>
            <a:fillRect/>
          </a:stretch>
        </p:blipFill>
        <p:spPr>
          <a:xfrm>
            <a:off x="8770778" y="3471614"/>
            <a:ext cx="914400" cy="317500"/>
          </a:xfrm>
          <a:prstGeom prst="rect">
            <a:avLst/>
          </a:prstGeom>
        </p:spPr>
      </p:pic>
      <p:pic>
        <p:nvPicPr>
          <p:cNvPr id="48" name="Picture 47" descr="Icon&#10;&#10;Description automatically generated">
            <a:extLst>
              <a:ext uri="{FF2B5EF4-FFF2-40B4-BE49-F238E27FC236}">
                <a16:creationId xmlns:a16="http://schemas.microsoft.com/office/drawing/2014/main" id="{AAE11785-B8B9-1254-B820-DD239446674C}"/>
              </a:ext>
            </a:extLst>
          </p:cNvPr>
          <p:cNvPicPr>
            <a:picLocks noChangeAspect="1"/>
          </p:cNvPicPr>
          <p:nvPr userDrawn="1"/>
        </p:nvPicPr>
        <p:blipFill>
          <a:blip r:embed="rId3"/>
          <a:stretch>
            <a:fillRect/>
          </a:stretch>
        </p:blipFill>
        <p:spPr>
          <a:xfrm rot="1447594">
            <a:off x="8808683" y="5457839"/>
            <a:ext cx="965200" cy="1104900"/>
          </a:xfrm>
          <a:prstGeom prst="rect">
            <a:avLst/>
          </a:prstGeom>
        </p:spPr>
      </p:pic>
      <p:pic>
        <p:nvPicPr>
          <p:cNvPr id="50" name="Picture 49" descr="Icon&#10;&#10;Description automatically generated">
            <a:extLst>
              <a:ext uri="{FF2B5EF4-FFF2-40B4-BE49-F238E27FC236}">
                <a16:creationId xmlns:a16="http://schemas.microsoft.com/office/drawing/2014/main" id="{C0A67330-2C38-2E95-1626-92A972C45250}"/>
              </a:ext>
            </a:extLst>
          </p:cNvPr>
          <p:cNvPicPr>
            <a:picLocks noChangeAspect="1"/>
          </p:cNvPicPr>
          <p:nvPr userDrawn="1"/>
        </p:nvPicPr>
        <p:blipFill>
          <a:blip r:embed="rId3"/>
          <a:stretch>
            <a:fillRect/>
          </a:stretch>
        </p:blipFill>
        <p:spPr>
          <a:xfrm rot="20152406" flipV="1">
            <a:off x="8788087" y="342430"/>
            <a:ext cx="965200" cy="1104900"/>
          </a:xfrm>
          <a:prstGeom prst="rect">
            <a:avLst/>
          </a:prstGeom>
        </p:spPr>
      </p:pic>
    </p:spTree>
    <p:extLst>
      <p:ext uri="{BB962C8B-B14F-4D97-AF65-F5344CB8AC3E}">
        <p14:creationId xmlns:p14="http://schemas.microsoft.com/office/powerpoint/2010/main" val="3709454988"/>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3B6B0-54DE-4F2D-84DD-D06CD3B117B4}"/>
              </a:ext>
            </a:extLst>
          </p:cNvPr>
          <p:cNvSpPr>
            <a:spLocks noGrp="1"/>
          </p:cNvSpPr>
          <p:nvPr>
            <p:ph type="title"/>
          </p:nvPr>
        </p:nvSpPr>
        <p:spPr>
          <a:xfrm>
            <a:off x="4056600" y="536573"/>
            <a:ext cx="4078800" cy="1453003"/>
          </a:xfrm>
        </p:spPr>
        <p:txBody>
          <a:bodyPr/>
          <a:lstStyle>
            <a:lvl1pPr algn="ctr">
              <a:defRPr/>
            </a:lvl1pPr>
          </a:lstStyle>
          <a:p>
            <a:r>
              <a:rPr lang="en-US"/>
              <a:t>Click to edit Master title style</a:t>
            </a:r>
            <a:endParaRPr lang="en-US" dirty="0"/>
          </a:p>
        </p:txBody>
      </p:sp>
      <p:sp>
        <p:nvSpPr>
          <p:cNvPr id="95" name="Text Placeholder 94">
            <a:extLst>
              <a:ext uri="{FF2B5EF4-FFF2-40B4-BE49-F238E27FC236}">
                <a16:creationId xmlns:a16="http://schemas.microsoft.com/office/drawing/2014/main" id="{376C93AE-577A-4E39-B37B-F54DD619E8E9}"/>
              </a:ext>
            </a:extLst>
          </p:cNvPr>
          <p:cNvSpPr>
            <a:spLocks noGrp="1"/>
          </p:cNvSpPr>
          <p:nvPr>
            <p:ph type="body" sz="quarter" idx="13" hasCustomPrompt="1"/>
          </p:nvPr>
        </p:nvSpPr>
        <p:spPr>
          <a:xfrm>
            <a:off x="3686175" y="2876550"/>
            <a:ext cx="4819650" cy="2875321"/>
          </a:xfrm>
        </p:spPr>
        <p:txBody>
          <a:bodyPr>
            <a:noAutofit/>
          </a:bodyPr>
          <a:lstStyle>
            <a:lvl1pPr marL="0" indent="0" algn="ctr">
              <a:buNone/>
              <a:defRPr sz="1300" baseline="0"/>
            </a:lvl1pPr>
            <a:lvl2pPr marL="360000" indent="0" algn="ctr">
              <a:buFont typeface="Arial" panose="020B0604020202020204" pitchFamily="34" charset="0"/>
              <a:buNone/>
              <a:defRPr/>
            </a:lvl2pPr>
            <a:lvl3pPr marL="720000" indent="0" algn="ctr">
              <a:buNone/>
              <a:defRPr/>
            </a:lvl3pPr>
            <a:lvl4pPr marL="1080000" indent="0" algn="ctr">
              <a:buFont typeface="Arial" panose="020B0604020202020204" pitchFamily="34" charset="0"/>
              <a:buNone/>
              <a:defRPr/>
            </a:lvl4pPr>
            <a:lvl5pPr marL="1440000" indent="0" algn="ctr">
              <a:buNone/>
              <a:defRPr/>
            </a:lvl5pPr>
          </a:lstStyle>
          <a:p>
            <a:pPr lvl="0"/>
            <a:r>
              <a:rPr lang="en-US" dirty="0"/>
              <a:t>Click to add text</a:t>
            </a:r>
          </a:p>
        </p:txBody>
      </p:sp>
      <p:grpSp>
        <p:nvGrpSpPr>
          <p:cNvPr id="6" name="Group 5">
            <a:extLst>
              <a:ext uri="{FF2B5EF4-FFF2-40B4-BE49-F238E27FC236}">
                <a16:creationId xmlns:a16="http://schemas.microsoft.com/office/drawing/2014/main" id="{4DF41F26-BFC3-471C-AEBF-8D613043F8A1}"/>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a:off x="199766" y="716800"/>
            <a:ext cx="3838575" cy="5583025"/>
            <a:chOff x="199766" y="716800"/>
            <a:chExt cx="3838575" cy="5583025"/>
          </a:xfrm>
        </p:grpSpPr>
        <p:grpSp>
          <p:nvGrpSpPr>
            <p:cNvPr id="7" name="Group 6">
              <a:extLst>
                <a:ext uri="{FF2B5EF4-FFF2-40B4-BE49-F238E27FC236}">
                  <a16:creationId xmlns:a16="http://schemas.microsoft.com/office/drawing/2014/main" id="{CD3F709F-F0BC-4149-B83C-D6E0B13F9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id="{5C5EF830-776D-4D9D-B2AD-E2EF27FE2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81">
                <a:extLst>
                  <a:ext uri="{FF2B5EF4-FFF2-40B4-BE49-F238E27FC236}">
                    <a16:creationId xmlns:a16="http://schemas.microsoft.com/office/drawing/2014/main" id="{24555386-DD07-47B5-8731-6188F0440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61">
                <a:extLst>
                  <a:ext uri="{FF2B5EF4-FFF2-40B4-BE49-F238E27FC236}">
                    <a16:creationId xmlns:a16="http://schemas.microsoft.com/office/drawing/2014/main" id="{98AACD5A-587D-4523-8687-E39554A9EE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29" name="Freeform 78">
                <a:extLst>
                  <a:ext uri="{FF2B5EF4-FFF2-40B4-BE49-F238E27FC236}">
                    <a16:creationId xmlns:a16="http://schemas.microsoft.com/office/drawing/2014/main" id="{056E6FE3-AE0B-4665-BDC4-C43B088EA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0" name="Freeform 84">
                <a:extLst>
                  <a:ext uri="{FF2B5EF4-FFF2-40B4-BE49-F238E27FC236}">
                    <a16:creationId xmlns:a16="http://schemas.microsoft.com/office/drawing/2014/main" id="{3341E111-158B-46EB-85CF-76ACE2E63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87">
                <a:extLst>
                  <a:ext uri="{FF2B5EF4-FFF2-40B4-BE49-F238E27FC236}">
                    <a16:creationId xmlns:a16="http://schemas.microsoft.com/office/drawing/2014/main" id="{B6BAC346-F465-42C1-B326-511CDAAF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2" name="Freeform 60">
                <a:extLst>
                  <a:ext uri="{FF2B5EF4-FFF2-40B4-BE49-F238E27FC236}">
                    <a16:creationId xmlns:a16="http://schemas.microsoft.com/office/drawing/2014/main" id="{41EFAE7C-FB00-406B-B543-258ECBA85C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3" name="Freeform 59">
                <a:extLst>
                  <a:ext uri="{FF2B5EF4-FFF2-40B4-BE49-F238E27FC236}">
                    <a16:creationId xmlns:a16="http://schemas.microsoft.com/office/drawing/2014/main" id="{7B8E44F7-B4B5-407F-8CBF-2EF396585A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4" name="Freeform 62">
                <a:extLst>
                  <a:ext uri="{FF2B5EF4-FFF2-40B4-BE49-F238E27FC236}">
                    <a16:creationId xmlns:a16="http://schemas.microsoft.com/office/drawing/2014/main" id="{E5CB4BB7-46DD-4D14-AF85-0E13EFBA6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65">
                <a:extLst>
                  <a:ext uri="{FF2B5EF4-FFF2-40B4-BE49-F238E27FC236}">
                    <a16:creationId xmlns:a16="http://schemas.microsoft.com/office/drawing/2014/main" id="{F7F8EDDC-B124-4CF0-9C0B-036D7E9203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6" name="Freeform 79">
                <a:extLst>
                  <a:ext uri="{FF2B5EF4-FFF2-40B4-BE49-F238E27FC236}">
                    <a16:creationId xmlns:a16="http://schemas.microsoft.com/office/drawing/2014/main" id="{F9979D20-23CA-44BF-94E4-277FAA877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7" name="Freeform 82">
                <a:extLst>
                  <a:ext uri="{FF2B5EF4-FFF2-40B4-BE49-F238E27FC236}">
                    <a16:creationId xmlns:a16="http://schemas.microsoft.com/office/drawing/2014/main" id="{64DA53E4-1E27-44B2-9EA5-375E3D20A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8" name="Freeform 85">
                <a:extLst>
                  <a:ext uri="{FF2B5EF4-FFF2-40B4-BE49-F238E27FC236}">
                    <a16:creationId xmlns:a16="http://schemas.microsoft.com/office/drawing/2014/main" id="{AF41DBD5-F7CA-43C7-B477-6E93D8DC0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39" name="Freeform 88">
                <a:extLst>
                  <a:ext uri="{FF2B5EF4-FFF2-40B4-BE49-F238E27FC236}">
                    <a16:creationId xmlns:a16="http://schemas.microsoft.com/office/drawing/2014/main" id="{8DE355CC-A733-4109-AC9E-4E5E96E35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40" name="Group 39">
                <a:extLst>
                  <a:ext uri="{FF2B5EF4-FFF2-40B4-BE49-F238E27FC236}">
                    <a16:creationId xmlns:a16="http://schemas.microsoft.com/office/drawing/2014/main" id="{C60E99C1-AC1B-4267-A404-07CA28EA1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id="{46BA754B-AF8C-4E32-B5D4-BD2CA1341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2" name="Line 66">
                  <a:extLst>
                    <a:ext uri="{FF2B5EF4-FFF2-40B4-BE49-F238E27FC236}">
                      <a16:creationId xmlns:a16="http://schemas.microsoft.com/office/drawing/2014/main" id="{AA7154F4-DAA9-42B8-9C79-E7D89EB926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3" name="Line 67">
                  <a:extLst>
                    <a:ext uri="{FF2B5EF4-FFF2-40B4-BE49-F238E27FC236}">
                      <a16:creationId xmlns:a16="http://schemas.microsoft.com/office/drawing/2014/main" id="{CFCCE002-4181-4663-B8B4-5B5CC711B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4" name="Line 80">
                  <a:extLst>
                    <a:ext uri="{FF2B5EF4-FFF2-40B4-BE49-F238E27FC236}">
                      <a16:creationId xmlns:a16="http://schemas.microsoft.com/office/drawing/2014/main" id="{B3C1286A-A92F-45A8-A144-C4EBF3B8BC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5" name="Line 83">
                  <a:extLst>
                    <a:ext uri="{FF2B5EF4-FFF2-40B4-BE49-F238E27FC236}">
                      <a16:creationId xmlns:a16="http://schemas.microsoft.com/office/drawing/2014/main" id="{31993490-8FCD-4048-A2E8-0A217FF656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6" name="Line 86">
                  <a:extLst>
                    <a:ext uri="{FF2B5EF4-FFF2-40B4-BE49-F238E27FC236}">
                      <a16:creationId xmlns:a16="http://schemas.microsoft.com/office/drawing/2014/main" id="{33AF3440-700A-44B0-A0D1-1E6301F18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47" name="Line 89">
                  <a:extLst>
                    <a:ext uri="{FF2B5EF4-FFF2-40B4-BE49-F238E27FC236}">
                      <a16:creationId xmlns:a16="http://schemas.microsoft.com/office/drawing/2014/main" id="{F17E7CAB-5E29-47AC-91E8-B488D357F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8" name="Group 7">
              <a:extLst>
                <a:ext uri="{FF2B5EF4-FFF2-40B4-BE49-F238E27FC236}">
                  <a16:creationId xmlns:a16="http://schemas.microsoft.com/office/drawing/2014/main" id="{D713AE0B-3A03-4CCB-B15E-CAF75D855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id="{94CC0330-760F-4B4E-BE37-D345B5B2E8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id="{8B6C8306-3715-4107-BA99-68EB308CA1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A4B3797-F2A4-43E3-B8F8-8BC4B0FBDE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id="{BB27766D-84D5-4D02-AE36-3149427B2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30">
                  <a:extLst>
                    <a:ext uri="{FF2B5EF4-FFF2-40B4-BE49-F238E27FC236}">
                      <a16:creationId xmlns:a16="http://schemas.microsoft.com/office/drawing/2014/main" id="{8F1C8A62-8495-422A-9A73-9C59C603F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B1CEBFBC-BC6E-4C5F-BEC4-DD2079D8E2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id="{969A298F-AA6C-4139-992B-E27C085461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Shape 20">
                  <a:extLst>
                    <a:ext uri="{FF2B5EF4-FFF2-40B4-BE49-F238E27FC236}">
                      <a16:creationId xmlns:a16="http://schemas.microsoft.com/office/drawing/2014/main" id="{972AA363-33A2-4979-9DE5-9FA8ACADE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9" name="Group 8">
              <a:extLst>
                <a:ext uri="{FF2B5EF4-FFF2-40B4-BE49-F238E27FC236}">
                  <a16:creationId xmlns:a16="http://schemas.microsoft.com/office/drawing/2014/main" id="{A3822750-6B8C-4F83-9CAD-F924EF4937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id="{58523E1A-71CD-4B09-A4F4-07F86003B4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id="{169972B1-6443-4F74-80F9-BB4943CD3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6" name="Freeform 69">
                  <a:extLst>
                    <a:ext uri="{FF2B5EF4-FFF2-40B4-BE49-F238E27FC236}">
                      <a16:creationId xmlns:a16="http://schemas.microsoft.com/office/drawing/2014/main" id="{EB69F32F-40CA-458E-B833-E909ADFDD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7" name="Line 70">
                  <a:extLst>
                    <a:ext uri="{FF2B5EF4-FFF2-40B4-BE49-F238E27FC236}">
                      <a16:creationId xmlns:a16="http://schemas.microsoft.com/office/drawing/2014/main" id="{5B2FEC36-803B-49C9-8313-D558457B25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1" name="Group 10">
                <a:extLst>
                  <a:ext uri="{FF2B5EF4-FFF2-40B4-BE49-F238E27FC236}">
                    <a16:creationId xmlns:a16="http://schemas.microsoft.com/office/drawing/2014/main" id="{5178F1E3-F49B-4E7A-BA5C-B2BFD9A636E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id="{9F18055A-6D8B-4373-A010-59AE8C813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3" name="Freeform 69">
                  <a:extLst>
                    <a:ext uri="{FF2B5EF4-FFF2-40B4-BE49-F238E27FC236}">
                      <a16:creationId xmlns:a16="http://schemas.microsoft.com/office/drawing/2014/main" id="{2612E838-0F14-4DE7-AD23-6A83078511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14" name="Line 70">
                  <a:extLst>
                    <a:ext uri="{FF2B5EF4-FFF2-40B4-BE49-F238E27FC236}">
                      <a16:creationId xmlns:a16="http://schemas.microsoft.com/office/drawing/2014/main" id="{AF3F8EED-B567-43E0-8B31-5A5E7AFB2D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grpSp>
        <p:nvGrpSpPr>
          <p:cNvPr id="48" name="Group 47">
            <a:extLst>
              <a:ext uri="{FF2B5EF4-FFF2-40B4-BE49-F238E27FC236}">
                <a16:creationId xmlns:a16="http://schemas.microsoft.com/office/drawing/2014/main" id="{952B8C31-9649-4E69-B31C-D77394EE2339}"/>
              </a:ext>
              <a:ext uri="{C183D7F6-B498-43B3-948B-1728B52AA6E4}">
                <adec:decorative xmlns:adec="http://schemas.microsoft.com/office/drawing/2017/decorative" val="1"/>
              </a:ext>
            </a:extLst>
          </p:cNvPr>
          <p:cNvGrpSpPr>
            <a:grpSpLocks noGrp="1" noUngrp="1" noRot="1" noChangeAspect="1" noMove="1" noResize="1"/>
          </p:cNvGrpSpPr>
          <p:nvPr userDrawn="1">
            <p:extLst>
              <p:ext uri="{386F3935-93C4-4BCD-93E2-E3B085C9AB24}">
                <p16:designElem xmlns:p16="http://schemas.microsoft.com/office/powerpoint/2015/main" val="1"/>
              </p:ext>
            </p:extLst>
          </p:nvPr>
        </p:nvGrpSpPr>
        <p:grpSpPr>
          <a:xfrm flipH="1">
            <a:off x="8153659" y="716800"/>
            <a:ext cx="3838575" cy="5583025"/>
            <a:chOff x="199766" y="716800"/>
            <a:chExt cx="3838575" cy="5583025"/>
          </a:xfrm>
        </p:grpSpPr>
        <p:grpSp>
          <p:nvGrpSpPr>
            <p:cNvPr id="49" name="Group 48">
              <a:extLst>
                <a:ext uri="{FF2B5EF4-FFF2-40B4-BE49-F238E27FC236}">
                  <a16:creationId xmlns:a16="http://schemas.microsoft.com/office/drawing/2014/main" id="{269D1249-EDCC-41AC-BA08-E670FB4E33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id="{EA5EA6EB-846A-4897-AE83-5BDD96A4F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81">
                <a:extLst>
                  <a:ext uri="{FF2B5EF4-FFF2-40B4-BE49-F238E27FC236}">
                    <a16:creationId xmlns:a16="http://schemas.microsoft.com/office/drawing/2014/main" id="{185EF0DB-BE87-4CDD-823B-E66511379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61">
                <a:extLst>
                  <a:ext uri="{FF2B5EF4-FFF2-40B4-BE49-F238E27FC236}">
                    <a16:creationId xmlns:a16="http://schemas.microsoft.com/office/drawing/2014/main" id="{9AC9E234-4400-46EB-92D7-9B53A68B9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78">
                <a:extLst>
                  <a:ext uri="{FF2B5EF4-FFF2-40B4-BE49-F238E27FC236}">
                    <a16:creationId xmlns:a16="http://schemas.microsoft.com/office/drawing/2014/main" id="{A0C06F74-3085-4BB3-9758-D97415975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84">
                <a:extLst>
                  <a:ext uri="{FF2B5EF4-FFF2-40B4-BE49-F238E27FC236}">
                    <a16:creationId xmlns:a16="http://schemas.microsoft.com/office/drawing/2014/main" id="{9EA54D9F-32B0-4B48-B93A-B5A9E3DC6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Freeform 87">
                <a:extLst>
                  <a:ext uri="{FF2B5EF4-FFF2-40B4-BE49-F238E27FC236}">
                    <a16:creationId xmlns:a16="http://schemas.microsoft.com/office/drawing/2014/main" id="{3858A715-B583-4779-A1D2-86822F2CB8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60">
                <a:extLst>
                  <a:ext uri="{FF2B5EF4-FFF2-40B4-BE49-F238E27FC236}">
                    <a16:creationId xmlns:a16="http://schemas.microsoft.com/office/drawing/2014/main" id="{ECAE61B9-0396-4F89-85E9-EB174D639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5" name="Freeform 59">
                <a:extLst>
                  <a:ext uri="{FF2B5EF4-FFF2-40B4-BE49-F238E27FC236}">
                    <a16:creationId xmlns:a16="http://schemas.microsoft.com/office/drawing/2014/main" id="{46E4F030-726A-40ED-810F-C9F2379183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6" name="Freeform 62">
                <a:extLst>
                  <a:ext uri="{FF2B5EF4-FFF2-40B4-BE49-F238E27FC236}">
                    <a16:creationId xmlns:a16="http://schemas.microsoft.com/office/drawing/2014/main" id="{B3148C64-AE70-4F9D-B6CE-5C92B9922B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7" name="Freeform 65">
                <a:extLst>
                  <a:ext uri="{FF2B5EF4-FFF2-40B4-BE49-F238E27FC236}">
                    <a16:creationId xmlns:a16="http://schemas.microsoft.com/office/drawing/2014/main" id="{78C97992-BC56-40D7-A639-3D314871C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8" name="Freeform 79">
                <a:extLst>
                  <a:ext uri="{FF2B5EF4-FFF2-40B4-BE49-F238E27FC236}">
                    <a16:creationId xmlns:a16="http://schemas.microsoft.com/office/drawing/2014/main" id="{469CAD99-0EFE-4B8E-922B-0C2BCFFD5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79" name="Freeform 82">
                <a:extLst>
                  <a:ext uri="{FF2B5EF4-FFF2-40B4-BE49-F238E27FC236}">
                    <a16:creationId xmlns:a16="http://schemas.microsoft.com/office/drawing/2014/main" id="{1D00B441-E5A3-4411-9B05-8E09BFF62D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0" name="Freeform 85">
                <a:extLst>
                  <a:ext uri="{FF2B5EF4-FFF2-40B4-BE49-F238E27FC236}">
                    <a16:creationId xmlns:a16="http://schemas.microsoft.com/office/drawing/2014/main" id="{3FFE4E0B-A703-4655-B55F-44B3A3902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81" name="Freeform 88">
                <a:extLst>
                  <a:ext uri="{FF2B5EF4-FFF2-40B4-BE49-F238E27FC236}">
                    <a16:creationId xmlns:a16="http://schemas.microsoft.com/office/drawing/2014/main" id="{F19632C2-B953-4CD1-9EAA-5C1FEA3EF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82" name="Group 81">
                <a:extLst>
                  <a:ext uri="{FF2B5EF4-FFF2-40B4-BE49-F238E27FC236}">
                    <a16:creationId xmlns:a16="http://schemas.microsoft.com/office/drawing/2014/main" id="{DBDC3951-9E4C-4062-9B43-3038D9058A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id="{2764EF0E-A104-46C9-B242-778009E49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4" name="Line 66">
                  <a:extLst>
                    <a:ext uri="{FF2B5EF4-FFF2-40B4-BE49-F238E27FC236}">
                      <a16:creationId xmlns:a16="http://schemas.microsoft.com/office/drawing/2014/main" id="{D0A8B652-41E0-456C-9C9F-1F0EC00891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5" name="Line 67">
                  <a:extLst>
                    <a:ext uri="{FF2B5EF4-FFF2-40B4-BE49-F238E27FC236}">
                      <a16:creationId xmlns:a16="http://schemas.microsoft.com/office/drawing/2014/main" id="{802E547A-C876-460C-B6A4-BCE8D39DA0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6" name="Line 80">
                  <a:extLst>
                    <a:ext uri="{FF2B5EF4-FFF2-40B4-BE49-F238E27FC236}">
                      <a16:creationId xmlns:a16="http://schemas.microsoft.com/office/drawing/2014/main" id="{00363E6C-7B8D-4E1D-A93E-E73306E130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7" name="Line 83">
                  <a:extLst>
                    <a:ext uri="{FF2B5EF4-FFF2-40B4-BE49-F238E27FC236}">
                      <a16:creationId xmlns:a16="http://schemas.microsoft.com/office/drawing/2014/main" id="{206E174F-B8D0-4FFD-A1B5-56BFC5CCE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8" name="Line 86">
                  <a:extLst>
                    <a:ext uri="{FF2B5EF4-FFF2-40B4-BE49-F238E27FC236}">
                      <a16:creationId xmlns:a16="http://schemas.microsoft.com/office/drawing/2014/main" id="{3A10191E-76B5-4841-B32D-0DF6EAB639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9" name="Line 89">
                  <a:extLst>
                    <a:ext uri="{FF2B5EF4-FFF2-40B4-BE49-F238E27FC236}">
                      <a16:creationId xmlns:a16="http://schemas.microsoft.com/office/drawing/2014/main" id="{CF67EF0B-5FE7-4D99-8B38-95B1706F07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nvGrpSpPr>
            <p:cNvPr id="50" name="Group 49">
              <a:extLst>
                <a:ext uri="{FF2B5EF4-FFF2-40B4-BE49-F238E27FC236}">
                  <a16:creationId xmlns:a16="http://schemas.microsoft.com/office/drawing/2014/main" id="{0B39CF0F-2997-4D96-8F17-211C97D87D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id="{6408937D-7FFE-4D6C-AF79-1F60035CC7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id="{749AA60A-BD5D-4647-AE8A-DF411C654B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F335D2B-768D-4700-A35C-F54A7BD352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id="{B6F1EDEE-EDB1-4759-9339-8F60B631A3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ectangle 30">
                  <a:extLst>
                    <a:ext uri="{FF2B5EF4-FFF2-40B4-BE49-F238E27FC236}">
                      <a16:creationId xmlns:a16="http://schemas.microsoft.com/office/drawing/2014/main" id="{305D4D3B-BD5E-44BE-BE6A-4C9184593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61" name="Group 60">
                <a:extLst>
                  <a:ext uri="{FF2B5EF4-FFF2-40B4-BE49-F238E27FC236}">
                    <a16:creationId xmlns:a16="http://schemas.microsoft.com/office/drawing/2014/main" id="{30748E9E-1F8D-4FB9-89D6-F5B35B5049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id="{B56CFFBA-D942-451F-B4E0-133DEA26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Shape 62">
                  <a:extLst>
                    <a:ext uri="{FF2B5EF4-FFF2-40B4-BE49-F238E27FC236}">
                      <a16:creationId xmlns:a16="http://schemas.microsoft.com/office/drawing/2014/main" id="{1B25F38B-03B2-435D-82ED-142D2AB4D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grpSp>
        <p:grpSp>
          <p:nvGrpSpPr>
            <p:cNvPr id="51" name="Group 50">
              <a:extLst>
                <a:ext uri="{FF2B5EF4-FFF2-40B4-BE49-F238E27FC236}">
                  <a16:creationId xmlns:a16="http://schemas.microsoft.com/office/drawing/2014/main" id="{E1A0A593-F414-4B02-A355-AC7A50A7E08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id="{1BA06E81-194E-43F2-B418-BF8101EAAE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id="{ABE6BF78-8FF2-4595-9072-48ACEBE2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Freeform 69">
                  <a:extLst>
                    <a:ext uri="{FF2B5EF4-FFF2-40B4-BE49-F238E27FC236}">
                      <a16:creationId xmlns:a16="http://schemas.microsoft.com/office/drawing/2014/main" id="{E182745B-1C12-49AC-97AD-501D806E9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Line 70">
                  <a:extLst>
                    <a:ext uri="{FF2B5EF4-FFF2-40B4-BE49-F238E27FC236}">
                      <a16:creationId xmlns:a16="http://schemas.microsoft.com/office/drawing/2014/main" id="{56B38515-A1C4-46D9-AEC6-E55E1CB73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53" name="Group 52">
                <a:extLst>
                  <a:ext uri="{FF2B5EF4-FFF2-40B4-BE49-F238E27FC236}">
                    <a16:creationId xmlns:a16="http://schemas.microsoft.com/office/drawing/2014/main" id="{C9A4424F-2DA0-4E5A-9291-0A5FCE5575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id="{8609BA22-8E70-41AA-BACA-C9F8A789B2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69">
                  <a:extLst>
                    <a:ext uri="{FF2B5EF4-FFF2-40B4-BE49-F238E27FC236}">
                      <a16:creationId xmlns:a16="http://schemas.microsoft.com/office/drawing/2014/main" id="{C2F49FC5-EFC3-4A02-9782-EC06564A9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Line 70">
                  <a:extLst>
                    <a:ext uri="{FF2B5EF4-FFF2-40B4-BE49-F238E27FC236}">
                      <a16:creationId xmlns:a16="http://schemas.microsoft.com/office/drawing/2014/main" id="{782187F0-090B-4C65-B604-5DD33B4FF2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grpSp>
      </p:grpSp>
      <p:cxnSp>
        <p:nvCxnSpPr>
          <p:cNvPr id="91" name="Straight Connector 90">
            <a:extLst>
              <a:ext uri="{FF2B5EF4-FFF2-40B4-BE49-F238E27FC236}">
                <a16:creationId xmlns:a16="http://schemas.microsoft.com/office/drawing/2014/main" id="{A3805DED-0C97-4EF7-B1E1-0E016E053719}"/>
              </a:ext>
              <a:ext uri="{C183D7F6-B498-43B3-948B-1728B52AA6E4}">
                <adec:decorative xmlns:adec="http://schemas.microsoft.com/office/drawing/2017/decorative" val="1"/>
              </a:ext>
            </a:extLst>
          </p:cNvPr>
          <p:cNvCxnSpPr>
            <a:cxnSpLocks/>
          </p:cNvCxnSpPr>
          <p:nvPr userDrawn="1">
            <p:extLst>
              <p:ext uri="{386F3935-93C4-4BCD-93E2-E3B085C9AB24}">
                <p16:designElem xmlns:p16="http://schemas.microsoft.com/office/powerpoint/2015/main"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9438674"/>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dirty="0"/>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dirty="0"/>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dirty="0"/>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1.xml"/><Relationship Id="rId1" Type="http://schemas.openxmlformats.org/officeDocument/2006/relationships/slideLayout" Target="../slideLayouts/slideLayout49.xml"/></Relationships>
</file>

<file path=ppt/slideMasters/_rels/slideMaster12.xml.rels><?xml version="1.0" encoding="UTF-8" standalone="yes"?>
<Relationships xmlns="http://schemas.openxmlformats.org/package/2006/relationships"><Relationship Id="rId8" Type="http://schemas.openxmlformats.org/officeDocument/2006/relationships/theme" Target="../theme/theme1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image" Target="../media/image2.png"/><Relationship Id="rId4" Type="http://schemas.openxmlformats.org/officeDocument/2006/relationships/slideLayout" Target="../slideLayouts/slideLayout53.xml"/><Relationship Id="rId9"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13.xml"/><Relationship Id="rId1" Type="http://schemas.openxmlformats.org/officeDocument/2006/relationships/slideLayout" Target="../slideLayouts/slideLayout5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60.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6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theme" Target="../theme/theme19.xml"/><Relationship Id="rId5" Type="http://schemas.openxmlformats.org/officeDocument/2006/relationships/slideLayout" Target="../slideLayouts/slideLayout74.xml"/><Relationship Id="rId4" Type="http://schemas.openxmlformats.org/officeDocument/2006/relationships/slideLayout" Target="../slideLayouts/slideLayout7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5.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theme" Target="../theme/theme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image" Target="../media/image2.png"/><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44.xml"/><Relationship Id="rId1" Type="http://schemas.openxmlformats.org/officeDocument/2006/relationships/slideLayout" Target="../slideLayouts/slideLayout43.xml"/><Relationship Id="rId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45.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851" r:id="rId7"/>
    <p:sldLayoutId id="2147483849" r:id="rId8"/>
    <p:sldLayoutId id="2147483676" r:id="rId9"/>
    <p:sldLayoutId id="2147483672" r:id="rId10"/>
    <p:sldLayoutId id="2147483690" r:id="rId11"/>
    <p:sldLayoutId id="2147483669" r:id="rId12"/>
    <p:sldLayoutId id="2147483689" r:id="rId13"/>
    <p:sldLayoutId id="2147483678" r:id="rId14"/>
    <p:sldLayoutId id="2147483697" r:id="rId15"/>
    <p:sldLayoutId id="2147483846" r:id="rId16"/>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727" r:id="rId1"/>
    <p:sldLayoutId id="2147483726" r:id="rId2"/>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70" y="-5897"/>
            <a:ext cx="12081831"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
        <p:nvSpPr>
          <p:cNvPr id="4" name="Rectangle 3">
            <a:extLst>
              <a:ext uri="{FF2B5EF4-FFF2-40B4-BE49-F238E27FC236}">
                <a16:creationId xmlns:a16="http://schemas.microsoft.com/office/drawing/2014/main" id="{BCD58F0D-AFBC-4C02-86EC-5B2665C19783}"/>
              </a:ext>
              <a:ext uri="{C183D7F6-B498-43B3-948B-1728B52AA6E4}">
                <adec:decorative xmlns:adec="http://schemas.microsoft.com/office/drawing/2017/decorative" val="1"/>
              </a:ext>
            </a:extLst>
          </p:cNvPr>
          <p:cNvSpPr/>
          <p:nvPr userDrawn="1"/>
        </p:nvSpPr>
        <p:spPr>
          <a:xfrm>
            <a:off x="0" y="6"/>
            <a:ext cx="12192000" cy="309467"/>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Rectangle 4">
            <a:extLst>
              <a:ext uri="{FF2B5EF4-FFF2-40B4-BE49-F238E27FC236}">
                <a16:creationId xmlns:a16="http://schemas.microsoft.com/office/drawing/2014/main" id="{110364AC-974D-4ED3-911B-729A27C7BF9A}"/>
              </a:ext>
              <a:ext uri="{C183D7F6-B498-43B3-948B-1728B52AA6E4}">
                <adec:decorative xmlns:adec="http://schemas.microsoft.com/office/drawing/2017/decorative" val="1"/>
              </a:ext>
            </a:extLst>
          </p:cNvPr>
          <p:cNvSpPr/>
          <p:nvPr userDrawn="1"/>
        </p:nvSpPr>
        <p:spPr>
          <a:xfrm>
            <a:off x="0" y="6577834"/>
            <a:ext cx="12192000" cy="280166"/>
          </a:xfrm>
          <a:prstGeom prst="rect">
            <a:avLst/>
          </a:prstGeom>
          <a:solidFill>
            <a:srgbClr val="104E72"/>
          </a:solidFill>
          <a:ln>
            <a:solidFill>
              <a:srgbClr val="104E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5">
                  <a:lumMod val="50000"/>
                </a:schemeClr>
              </a:solidFill>
              <a:latin typeface="Bell MT" panose="02020503060305020303" pitchFamily="18" charset="0"/>
            </a:endParaRPr>
          </a:p>
        </p:txBody>
      </p:sp>
    </p:spTree>
    <p:extLst>
      <p:ext uri="{BB962C8B-B14F-4D97-AF65-F5344CB8AC3E}">
        <p14:creationId xmlns:p14="http://schemas.microsoft.com/office/powerpoint/2010/main" val="390829509"/>
      </p:ext>
    </p:extLst>
  </p:cSld>
  <p:clrMap bg1="lt1" tx1="dk1" bg2="lt2" tx2="dk2" accent1="accent1" accent2="accent2" accent3="accent3" accent4="accent4" accent5="accent5" accent6="accent6" hlink="hlink" folHlink="folHlink"/>
  <p:sldLayoutIdLst>
    <p:sldLayoutId id="2147483675" r:id="rId1"/>
  </p:sldLayoutIdLst>
  <p:hf hdr="0" dt="0"/>
  <p:txStyles>
    <p:titleStyle>
      <a:lvl1pPr algn="ctr" defTabSz="685800" rtl="0" eaLnBrk="1" latinLnBrk="0" hangingPunct="1">
        <a:lnSpc>
          <a:spcPct val="90000"/>
        </a:lnSpc>
        <a:spcBef>
          <a:spcPct val="0"/>
        </a:spcBef>
        <a:buNone/>
        <a:defRPr sz="4050" b="1" kern="1200">
          <a:solidFill>
            <a:srgbClr val="6E2405"/>
          </a:solidFill>
          <a:latin typeface="Palatino Linotype" panose="02040502050505030304" pitchFamily="18" charset="0"/>
          <a:ea typeface="+mj-ea"/>
          <a:cs typeface="+mj-cs"/>
        </a:defRPr>
      </a:lvl1pPr>
    </p:titleStyle>
    <p:bodyStyle>
      <a:lvl1pPr marL="0" indent="0" algn="l" defTabSz="685800" rtl="0" eaLnBrk="1" latinLnBrk="0" hangingPunct="1">
        <a:lnSpc>
          <a:spcPct val="108000"/>
        </a:lnSpc>
        <a:spcBef>
          <a:spcPts val="750"/>
        </a:spcBef>
        <a:spcAft>
          <a:spcPts val="1050"/>
        </a:spcAft>
        <a:buFont typeface="Arial" panose="020B0604020202020204" pitchFamily="34" charset="0"/>
        <a:buNone/>
        <a:defRPr sz="33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841" r:id="rId1"/>
    <p:sldLayoutId id="2147483779" r:id="rId2"/>
    <p:sldLayoutId id="2147483756" r:id="rId3"/>
    <p:sldLayoutId id="2147483755" r:id="rId4"/>
    <p:sldLayoutId id="2147483753" r:id="rId5"/>
    <p:sldLayoutId id="2147483735" r:id="rId6"/>
    <p:sldLayoutId id="2147483734" r:id="rId7"/>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737"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848" r:id="rId1"/>
    <p:sldLayoutId id="2147483739" r:id="rId2"/>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741"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1113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752" r:id="rId1"/>
    <p:sldLayoutId id="2147483750" r:id="rId2"/>
    <p:sldLayoutId id="2147483744" r:id="rId3"/>
  </p:sldLayoutIdLst>
  <p:hf hdr="0" ft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
        <p:nvSpPr>
          <p:cNvPr id="7" name="TextBox 6">
            <a:extLst>
              <a:ext uri="{FF2B5EF4-FFF2-40B4-BE49-F238E27FC236}">
                <a16:creationId xmlns:a16="http://schemas.microsoft.com/office/drawing/2014/main" id="{639C8CCF-0323-7EA3-FF4C-5C32399F7AEF}"/>
              </a:ext>
            </a:extLst>
          </p:cNvPr>
          <p:cNvSpPr txBox="1"/>
          <p:nvPr userDrawn="1"/>
        </p:nvSpPr>
        <p:spPr>
          <a:xfrm>
            <a:off x="1224951" y="6250370"/>
            <a:ext cx="2916439" cy="369332"/>
          </a:xfrm>
          <a:prstGeom prst="rect">
            <a:avLst/>
          </a:prstGeom>
          <a:noFill/>
        </p:spPr>
        <p:txBody>
          <a:bodyPr wrap="none" rtlCol="0">
            <a:spAutoFit/>
          </a:bodyPr>
          <a:lstStyle/>
          <a:p>
            <a:r>
              <a:rPr lang="en-US">
                <a:solidFill>
                  <a:srgbClr val="FCB040"/>
                </a:solidFill>
              </a:rPr>
              <a:t>Confidential and Deliberative</a:t>
            </a:r>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782" r:id="rId1"/>
    <p:sldLayoutId id="2147483787" r:id="rId2"/>
    <p:sldLayoutId id="2147483790" r:id="rId3"/>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587702453"/>
      </p:ext>
    </p:extLst>
  </p:cSld>
  <p:clrMap bg1="lt1" tx1="dk1" bg2="lt2" tx2="dk2" accent1="accent1" accent2="accent2" accent3="accent3" accent4="accent4" accent5="accent5" accent6="accent6" hlink="hlink" folHlink="folHlink"/>
  <p:sldLayoutIdLst>
    <p:sldLayoutId id="2147483731" r:id="rId1"/>
    <p:sldLayoutId id="2147483742" r:id="rId2"/>
    <p:sldLayoutId id="2147483730" r:id="rId3"/>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2DDA7E-8449-42D1-93BD-4E96C1BFC18D}"/>
              </a:ext>
            </a:extLst>
          </p:cNvPr>
          <p:cNvSpPr>
            <a:spLocks noGrp="1"/>
          </p:cNvSpPr>
          <p:nvPr>
            <p:ph type="title"/>
          </p:nvPr>
        </p:nvSpPr>
        <p:spPr>
          <a:xfrm>
            <a:off x="989400" y="395289"/>
            <a:ext cx="10213200" cy="1112836"/>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172EB64-DBC0-4012-830E-9166670D17C5}"/>
              </a:ext>
            </a:extLst>
          </p:cNvPr>
          <p:cNvSpPr>
            <a:spLocks noGrp="1"/>
          </p:cNvSpPr>
          <p:nvPr>
            <p:ph type="body" idx="1"/>
          </p:nvPr>
        </p:nvSpPr>
        <p:spPr>
          <a:xfrm>
            <a:off x="989400" y="1685925"/>
            <a:ext cx="10213200" cy="40401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1197465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79" r:id="rId3"/>
    <p:sldLayoutId id="2147483681" r:id="rId4"/>
    <p:sldLayoutId id="2147483673" r:id="rId5"/>
  </p:sldLayoutIdLst>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xStyles>
    <p:titleStyle>
      <a:lvl1pPr algn="l" defTabSz="914400" rtl="0" eaLnBrk="1" latinLnBrk="0" hangingPunct="1">
        <a:lnSpc>
          <a:spcPct val="100000"/>
        </a:lnSpc>
        <a:spcBef>
          <a:spcPct val="0"/>
        </a:spcBef>
        <a:buNone/>
        <a:defRPr sz="3200" kern="1200" cap="none" spc="0" baseline="0">
          <a:solidFill>
            <a:schemeClr val="tx1"/>
          </a:solidFill>
          <a:latin typeface="+mj-lt"/>
          <a:ea typeface="+mj-ea"/>
          <a:cs typeface="+mj-cs"/>
        </a:defRPr>
      </a:lvl1pPr>
    </p:titleStyle>
    <p:bodyStyle>
      <a:lvl1pPr marL="360000" indent="-360000" algn="l" defTabSz="914400" rtl="0" eaLnBrk="1" latinLnBrk="0" hangingPunct="1">
        <a:lnSpc>
          <a:spcPct val="150000"/>
        </a:lnSpc>
        <a:spcBef>
          <a:spcPts val="10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1pPr>
      <a:lvl2pPr marL="360000" indent="0" algn="l" defTabSz="914400" rtl="0" eaLnBrk="1" latinLnBrk="0" hangingPunct="1">
        <a:lnSpc>
          <a:spcPct val="150000"/>
        </a:lnSpc>
        <a:spcBef>
          <a:spcPts val="500"/>
        </a:spcBef>
        <a:buFontTx/>
        <a:buNone/>
        <a:defRPr sz="2000" b="0" i="1" kern="1200" spc="50" baseline="0">
          <a:solidFill>
            <a:schemeClr val="tx1">
              <a:alpha val="60000"/>
            </a:schemeClr>
          </a:solidFill>
          <a:latin typeface="+mn-lt"/>
          <a:ea typeface="+mn-ea"/>
          <a:cs typeface="+mn-cs"/>
        </a:defRPr>
      </a:lvl2pPr>
      <a:lvl3pPr marL="108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3pPr>
      <a:lvl4pPr marL="1080000" indent="0" algn="l" defTabSz="914400" rtl="0" eaLnBrk="1" latinLnBrk="0" hangingPunct="1">
        <a:lnSpc>
          <a:spcPct val="150000"/>
        </a:lnSpc>
        <a:spcBef>
          <a:spcPts val="500"/>
        </a:spcBef>
        <a:buClr>
          <a:schemeClr val="accent3"/>
        </a:buClr>
        <a:buFontTx/>
        <a:buNone/>
        <a:defRPr sz="2000" b="0" i="1" kern="1200" spc="50" baseline="0">
          <a:solidFill>
            <a:schemeClr val="tx1">
              <a:alpha val="60000"/>
            </a:schemeClr>
          </a:solidFill>
          <a:latin typeface="+mn-lt"/>
          <a:ea typeface="+mn-ea"/>
          <a:cs typeface="+mn-cs"/>
        </a:defRPr>
      </a:lvl4pPr>
      <a:lvl5pPr marL="1800000" indent="-360000" algn="l" defTabSz="914400" rtl="0" eaLnBrk="1" latinLnBrk="0" hangingPunct="1">
        <a:lnSpc>
          <a:spcPct val="150000"/>
        </a:lnSpc>
        <a:spcBef>
          <a:spcPts val="500"/>
        </a:spcBef>
        <a:buClr>
          <a:schemeClr val="accent3"/>
        </a:buClr>
        <a:buFont typeface="Wingdings" panose="05000000000000000000" pitchFamily="2" charset="2"/>
        <a:buChar char=""/>
        <a:defRPr sz="2000" kern="1200" spc="5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37">
          <p15:clr>
            <a:srgbClr val="F26B43"/>
          </p15:clr>
        </p15:guide>
        <p15:guide id="3" pos="680">
          <p15:clr>
            <a:srgbClr val="F26B43"/>
          </p15:clr>
        </p15:guide>
        <p15:guide id="4" pos="7000">
          <p15:clr>
            <a:srgbClr val="F26B43"/>
          </p15:clr>
        </p15:guide>
        <p15:guide id="5" orient="horz" pos="679">
          <p15:clr>
            <a:srgbClr val="F26B43"/>
          </p15:clr>
        </p15:guide>
        <p15:guide id="6" orient="horz" pos="3640">
          <p15:clr>
            <a:srgbClr val="F26B43"/>
          </p15:clr>
        </p15:guide>
        <p15:guide id="7" pos="6644">
          <p15:clr>
            <a:srgbClr val="F26B43"/>
          </p15:clr>
        </p15:guide>
        <p15:guide id="8" pos="6289">
          <p15:clr>
            <a:srgbClr val="F26B43"/>
          </p15:clr>
        </p15:guide>
        <p15:guide id="9" pos="5945">
          <p15:clr>
            <a:srgbClr val="F26B43"/>
          </p15:clr>
        </p15:guide>
        <p15:guide id="10" pos="1391">
          <p15:clr>
            <a:srgbClr val="F26B43"/>
          </p15:clr>
        </p15:guide>
        <p15:guide id="11" pos="1032">
          <p15:clr>
            <a:srgbClr val="F26B43"/>
          </p15:clr>
        </p15:guide>
        <p15:guide id="12" pos="1732">
          <p15:clr>
            <a:srgbClr val="F26B43"/>
          </p15:clr>
        </p15:guide>
        <p15:guide id="13" pos="2084">
          <p15:clr>
            <a:srgbClr val="F26B43"/>
          </p15:clr>
        </p15:guide>
        <p15:guide id="14" pos="5596">
          <p15:clr>
            <a:srgbClr val="F26B43"/>
          </p15:clr>
        </p15:guide>
        <p15:guide id="15" pos="2436">
          <p15:clr>
            <a:srgbClr val="F26B43"/>
          </p15:clr>
        </p15:guide>
        <p15:guide id="16" pos="5244">
          <p15:clr>
            <a:srgbClr val="F26B43"/>
          </p15:clr>
        </p15:guide>
        <p15:guide id="17" pos="2792">
          <p15:clr>
            <a:srgbClr val="F26B43"/>
          </p15:clr>
        </p15:guide>
        <p15:guide id="18" pos="4892">
          <p15:clr>
            <a:srgbClr val="F26B43"/>
          </p15:clr>
        </p15:guide>
        <p15:guide id="19" pos="4543">
          <p15:clr>
            <a:srgbClr val="F26B43"/>
          </p15:clr>
        </p15:guide>
        <p15:guide id="20" pos="3488">
          <p15:clr>
            <a:srgbClr val="F26B43"/>
          </p15:clr>
        </p15:guide>
        <p15:guide id="21" pos="4192">
          <p15:clr>
            <a:srgbClr val="F26B43"/>
          </p15:clr>
        </p15:guide>
        <p15:guide id="23" pos="340">
          <p15:clr>
            <a:srgbClr val="A4A3A4"/>
          </p15:clr>
        </p15:guide>
        <p15:guide id="24" pos="7340">
          <p15:clr>
            <a:srgbClr val="A4A3A4"/>
          </p15:clr>
        </p15:guide>
        <p15:guide id="25" orient="horz" pos="1062">
          <p15:clr>
            <a:srgbClr val="5ACBF0"/>
          </p15:clr>
        </p15:guide>
        <p15:guide id="26" orient="horz" pos="3982">
          <p15:clr>
            <a:srgbClr val="A4A3A4"/>
          </p15:clr>
        </p15:guide>
        <p15:guide id="27" orient="horz" pos="338">
          <p15:clr>
            <a:srgbClr val="A4A3A4"/>
          </p15:clr>
        </p15:guide>
        <p15:guide id="28" orient="horz" pos="950">
          <p15:clr>
            <a:srgbClr val="5ACBF0"/>
          </p15:clr>
        </p15:guide>
        <p15:guide id="29" orient="horz" pos="249">
          <p15:clr>
            <a:srgbClr val="5ACBF0"/>
          </p15:clr>
        </p15:guide>
        <p15:guide id="30" orient="horz" pos="2160" userDrawn="1">
          <p15:clr>
            <a:srgbClr val="A4A3A4"/>
          </p15:clr>
        </p15:guide>
        <p15:guide id="31" pos="3840" userDrawn="1">
          <p15:clr>
            <a:srgbClr val="A4A3A4"/>
          </p15:clr>
        </p15:guide>
        <p15:guide id="32" pos="240" userDrawn="1">
          <p15:clr>
            <a:srgbClr val="547EBF"/>
          </p15:clr>
        </p15:guide>
        <p15:guide id="33" orient="horz" pos="240" userDrawn="1">
          <p15:clr>
            <a:srgbClr val="547EBF"/>
          </p15:clr>
        </p15:guide>
        <p15:guide id="34" pos="7440" userDrawn="1">
          <p15:clr>
            <a:srgbClr val="547EBF"/>
          </p15:clr>
        </p15:guide>
        <p15:guide id="35" orient="horz" pos="4080" userDrawn="1">
          <p15:clr>
            <a:srgbClr val="547EBF"/>
          </p15:clr>
        </p15:guide>
        <p15:guide id="36" pos="3960" userDrawn="1">
          <p15:clr>
            <a:srgbClr val="547EBF"/>
          </p15:clr>
        </p15:guide>
        <p15:guide id="37" pos="3720" userDrawn="1">
          <p15:clr>
            <a:srgbClr val="547EBF"/>
          </p15:clr>
        </p15:guide>
        <p15:guide id="38" pos="2112" userDrawn="1">
          <p15:clr>
            <a:srgbClr val="547EBF"/>
          </p15:clr>
        </p15:guide>
        <p15:guide id="39" pos="1848" userDrawn="1">
          <p15:clr>
            <a:srgbClr val="547EBF"/>
          </p15:clr>
        </p15:guide>
        <p15:guide id="40" pos="5568" userDrawn="1">
          <p15:clr>
            <a:srgbClr val="547EBF"/>
          </p15:clr>
        </p15:guide>
        <p15:guide id="41" pos="5832" userDrawn="1">
          <p15:clr>
            <a:srgbClr val="547EBF"/>
          </p15:clr>
        </p15:guide>
        <p15:guide id="42" pos="4968" userDrawn="1">
          <p15:clr>
            <a:srgbClr val="9FCC3B"/>
          </p15:clr>
        </p15:guide>
        <p15:guide id="43" pos="5208" userDrawn="1">
          <p15:clr>
            <a:srgbClr val="9FCC3B"/>
          </p15:clr>
        </p15:guide>
        <p15:guide id="44" pos="2712" userDrawn="1">
          <p15:clr>
            <a:srgbClr val="9FCC3B"/>
          </p15:clr>
        </p15:guide>
        <p15:guide id="45" pos="2472"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852"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745"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49340" y="162883"/>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2" y="378898"/>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8"/>
            <a:ext cx="11890272" cy="4507465"/>
          </a:xfrm>
          <a:prstGeom prst="rect">
            <a:avLst/>
          </a:prstGeom>
        </p:spPr>
        <p:txBody>
          <a:bodyPr vert="horz" lIns="91440" tIns="45720" rIns="82296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9"/>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A3D1C70C-36A2-44FC-A083-98959550CFF4}" type="slidenum">
              <a:rPr lang="en-US" smtClean="0"/>
              <a:pPr/>
              <a:t>‹#›</a:t>
            </a:fld>
            <a:endParaRPr lang="en-US" dirty="0"/>
          </a:p>
        </p:txBody>
      </p:sp>
    </p:spTree>
    <p:extLst>
      <p:ext uri="{BB962C8B-B14F-4D97-AF65-F5344CB8AC3E}">
        <p14:creationId xmlns:p14="http://schemas.microsoft.com/office/powerpoint/2010/main" val="1824778145"/>
      </p:ext>
    </p:extLst>
  </p:cSld>
  <p:clrMap bg1="lt1" tx1="dk1" bg2="lt2" tx2="dk2" accent1="accent1" accent2="accent2" accent3="accent3" accent4="accent4" accent5="accent5" accent6="accent6" hlink="hlink" folHlink="folHlink"/>
  <p:sldLayoutIdLst>
    <p:sldLayoutId id="2147483780" r:id="rId1"/>
    <p:sldLayoutId id="2147483700" r:id="rId2"/>
    <p:sldLayoutId id="2147483732"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Lst>
  <p:hf hdr="0" dt="0"/>
  <p:txStyles>
    <p:titleStyle>
      <a:lvl1pPr algn="l" defTabSz="685800" rtl="0" eaLnBrk="1" latinLnBrk="0" hangingPunct="1">
        <a:lnSpc>
          <a:spcPct val="90000"/>
        </a:lnSpc>
        <a:spcBef>
          <a:spcPct val="0"/>
        </a:spcBef>
        <a:buNone/>
        <a:defRPr sz="3750" b="1"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7"/>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7"/>
            <a:ext cx="11890272" cy="412232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5"/>
            <a:ext cx="2743200" cy="365125"/>
          </a:xfrm>
          <a:prstGeom prst="rect">
            <a:avLst/>
          </a:prstGeom>
        </p:spPr>
        <p:txBody>
          <a:bodyPr vert="horz" lIns="91440" tIns="45720" rIns="91440" bIns="45720" rtlCol="0" anchor="ctr"/>
          <a:lstStyle>
            <a:lvl1pPr algn="r">
              <a:defRPr sz="105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2522298375"/>
      </p:ext>
    </p:extLst>
  </p:cSld>
  <p:clrMap bg1="lt1" tx1="dk1" bg2="lt2" tx2="dk2" accent1="accent1" accent2="accent2" accent3="accent3" accent4="accent4" accent5="accent5" accent6="accent6" hlink="hlink" folHlink="folHlink"/>
  <p:sldLayoutIdLst>
    <p:sldLayoutId id="2147483720" r:id="rId1"/>
    <p:sldLayoutId id="2147483847" r:id="rId2"/>
  </p:sldLayoutIdLst>
  <p:hf hdr="0" dt="0"/>
  <p:txStyles>
    <p:titleStyle>
      <a:lvl1pPr algn="l" defTabSz="685800" rtl="0" eaLnBrk="1" latinLnBrk="0" hangingPunct="1">
        <a:lnSpc>
          <a:spcPct val="90000"/>
        </a:lnSpc>
        <a:spcBef>
          <a:spcPct val="0"/>
        </a:spcBef>
        <a:buNone/>
        <a:defRPr sz="4500" kern="1200">
          <a:solidFill>
            <a:srgbClr val="6E2405"/>
          </a:solidFill>
          <a:latin typeface="Palatino Linotype" panose="02040502050505030304" pitchFamily="18" charset="0"/>
          <a:ea typeface="+mj-ea"/>
          <a:cs typeface="+mj-cs"/>
        </a:defRPr>
      </a:lvl1pPr>
    </p:titleStyle>
    <p:body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0"/>
        </a:spcBef>
        <a:spcAft>
          <a:spcPts val="1050"/>
        </a:spcAft>
        <a:buFont typeface="Arial" panose="020B0604020202020204" pitchFamily="34" charset="0"/>
        <a:buChar char="•"/>
        <a:defRPr sz="15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135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722"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dirty="0"/>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724"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9.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0.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59.xml"/><Relationship Id="rId4" Type="http://schemas.openxmlformats.org/officeDocument/2006/relationships/hyperlink" Target="https://www.pngall.com/checklist-png"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j.gov/education/esser/resources/" TargetMode="External"/><Relationship Id="rId2" Type="http://schemas.openxmlformats.org/officeDocument/2006/relationships/notesSlide" Target="../notesSlides/notesSlide8.xml"/><Relationship Id="rId1" Type="http://schemas.openxmlformats.org/officeDocument/2006/relationships/slideLayout" Target="../slideLayouts/slideLayout59.xml"/><Relationship Id="rId5" Type="http://schemas.openxmlformats.org/officeDocument/2006/relationships/hyperlink" Target="https://nam04.safelinks.protection.outlook.com/?url=https%3A%2F%2Fapp.powerbi.com%2Fview%3Fr%3DeyJrIjoiNjRkZTBiNWUtYWVlNi00YjczLTg1MDctZjJhMmFiOGJmOGYzIiwidCI6ImIzMmE4ODRkLTUwMTMtNDFhNy05NzU0LTRhZGRiNDA1NjIxYiIsImMiOjF9&amp;data=05%7C01%7CAida.Epifanio%40doe.nj.gov%7Cdab6bbaf40c94622069b08db5215641e%7C4b4f7312dd094959b666d5ba6dc8f4b4%7C0%7C0%7C638194024075982446%7CUnknown%7CTWFpbGZsb3d8eyJWIjoiMC4wLjAwMDAiLCJQIjoiV2luMzIiLCJBTiI6Ik1haWwiLCJXVCI6Mn0%3D%7C3000%7C%7C%7C&amp;sdata=C%2BZayiuwcNy9UPtat73e3ISVmiaMv2MsSLk3yHw%2Fe10%3D&amp;reserved=0" TargetMode="External"/><Relationship Id="rId4" Type="http://schemas.openxmlformats.org/officeDocument/2006/relationships/hyperlink" Target="https://www.nj.gov/education/federalfunding/index.shtml"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hyperlink" Target="https://www.ed.gov/raisethebar/" TargetMode="External"/><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hyperlink" Target="https://njacte.org/events/2023dttw/"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59.xml"/><Relationship Id="rId4" Type="http://schemas.openxmlformats.org/officeDocument/2006/relationships/image" Target="../media/image26.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partnershipstudentsuccess.org/" TargetMode="External"/><Relationship Id="rId3" Type="http://schemas.openxmlformats.org/officeDocument/2006/relationships/hyperlink" Target="https://www.schoolsafety.gov/" TargetMode="External"/><Relationship Id="rId7" Type="http://schemas.openxmlformats.org/officeDocument/2006/relationships/hyperlink" Target="https://engageeverystudent.org/" TargetMode="External"/><Relationship Id="rId2" Type="http://schemas.openxmlformats.org/officeDocument/2006/relationships/notesSlide" Target="../notesSlides/notesSlide12.xml"/><Relationship Id="rId1" Type="http://schemas.openxmlformats.org/officeDocument/2006/relationships/slideLayout" Target="../slideLayouts/slideLayout59.xml"/><Relationship Id="rId6" Type="http://schemas.openxmlformats.org/officeDocument/2006/relationships/hyperlink" Target="https://www.carnegie.org/our-work/article/strategies-and-resources-support-effective-family-engagement/?utm_content=&amp;utm_medium=email&amp;utm_name=&amp;utm_source=govdelivery&amp;utm_term=" TargetMode="External"/><Relationship Id="rId5" Type="http://schemas.openxmlformats.org/officeDocument/2006/relationships/hyperlink" Target="https://subscribe.carnegie.org/rdmpniz0ea?utm_content=&amp;utm_medium=email&amp;utm_name=&amp;utm_source=govdelivery&amp;utm_term=" TargetMode="External"/><Relationship Id="rId10" Type="http://schemas.openxmlformats.org/officeDocument/2006/relationships/hyperlink" Target="https://www.nj.gov/education/njpss/" TargetMode="External"/><Relationship Id="rId4" Type="http://schemas.openxmlformats.org/officeDocument/2006/relationships/hyperlink" Target="https://safesupportivelearning.ed.gov/events" TargetMode="External"/><Relationship Id="rId9" Type="http://schemas.openxmlformats.org/officeDocument/2006/relationships/hyperlink" Target="https://www.partnershipstudentsuccess.org/a-year-in-review-the-national-partnership-for-student-succes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51.xml"/><Relationship Id="rId4" Type="http://schemas.openxmlformats.org/officeDocument/2006/relationships/image" Target="../media/image37.svg"/></Relationships>
</file>

<file path=ppt/slides/_rels/slide27.xml.rels><?xml version="1.0" encoding="UTF-8" standalone="yes"?>
<Relationships xmlns="http://schemas.openxmlformats.org/package/2006/relationships"><Relationship Id="rId3" Type="http://schemas.openxmlformats.org/officeDocument/2006/relationships/hyperlink" Target="https://www.nj.gov/education/essanj/docs/Overview.pdf" TargetMode="External"/><Relationship Id="rId2" Type="http://schemas.openxmlformats.org/officeDocument/2006/relationships/notesSlide" Target="../notesSlides/notesSlide16.xml"/><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hyperlink" Target="https://mcas-proxyweb.mcas.ms/certificate-checker?login=false&amp;originalUrl=https%3A%2F%2Foese.ed.gov.mcas.ms%2Ffiles%2F2022%2F04%2FNJ-Addendum-App-ltr.pdf%3FMcasTsid%3D15600&amp;McasCSRF=b4ec56342294b288b405743b6aae4e77007dbf9df3a3cc4d995ed5b92d4144e9" TargetMode="External"/><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hyperlink" Target="https://mcas-proxyweb.mcas.ms/certificate-checker?login=false&amp;originalUrl=https%3A%2F%2Foese.ed.gov.mcas.ms%2Ffiles%2F2020%2F04%2Fnjfy19performancereviewreport.pdf%3FMcasTsid%3D15600&amp;McasCSRF=b4ec56342294b288b405743b6aae4e77007dbf9df3a3cc4d995ed5b92d4144e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8.sv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8.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50.xml"/><Relationship Id="rId5" Type="http://schemas.openxmlformats.org/officeDocument/2006/relationships/hyperlink" Target="https://creativecommons.org/licenses/by-sa/3.0/" TargetMode="External"/><Relationship Id="rId4" Type="http://schemas.openxmlformats.org/officeDocument/2006/relationships/hyperlink" Target="https://efuncionario.com/2014/02/10/como-puede-revertirse-la-entropia-del-univers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53.xml"/><Relationship Id="rId4" Type="http://schemas.openxmlformats.org/officeDocument/2006/relationships/image" Target="../media/image60.sv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5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56.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56.xml"/><Relationship Id="rId4" Type="http://schemas.microsoft.com/office/2007/relationships/hdphoto" Target="../media/hdphoto2.wdp"/></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56.xml"/><Relationship Id="rId4" Type="http://schemas.openxmlformats.org/officeDocument/2006/relationships/image" Target="../media/image68.gif"/></Relationships>
</file>

<file path=ppt/slides/_rels/slide6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56.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3" Type="http://schemas.openxmlformats.org/officeDocument/2006/relationships/hyperlink" Target="mailto:esser@doe.nj.gov" TargetMode="External"/><Relationship Id="rId2" Type="http://schemas.openxmlformats.org/officeDocument/2006/relationships/hyperlink" Target="mailto:Grants.eweghelp@doe.nj.gov" TargetMode="External"/><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hyperlink" Target="https://askleo.com/what-is-facebook-fan-friday/" TargetMode="External"/><Relationship Id="rId2" Type="http://schemas.openxmlformats.org/officeDocument/2006/relationships/image" Target="../media/image33.jpeg"/><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5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150864" y="2619008"/>
            <a:ext cx="12191999" cy="1282447"/>
          </a:xfrm>
          <a:prstGeom prst="rect">
            <a:avLst/>
          </a:prstGeom>
        </p:spPr>
        <p:txBody>
          <a:bodyPr/>
          <a:lstStyle/>
          <a:p>
            <a:r>
              <a:rPr lang="en-US" sz="3600" b="0" dirty="0">
                <a:latin typeface="Palatino Linotype"/>
              </a:rPr>
              <a:t>Advisory Committee for Federally Funded Programs</a:t>
            </a:r>
            <a:endParaRPr lang="en-US" sz="3600" dirty="0"/>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a:off x="2" y="3901455"/>
            <a:ext cx="12191998" cy="2531863"/>
          </a:xfrm>
        </p:spPr>
        <p:txBody>
          <a:bodyPr vert="horz" lIns="91440" tIns="45720" rIns="91440" bIns="45720" rtlCol="0" anchor="t">
            <a:normAutofit/>
          </a:bodyPr>
          <a:lstStyle/>
          <a:p>
            <a:pPr>
              <a:lnSpc>
                <a:spcPct val="100000"/>
              </a:lnSpc>
              <a:spcBef>
                <a:spcPts val="0"/>
              </a:spcBef>
              <a:spcAft>
                <a:spcPts val="0"/>
              </a:spcAft>
            </a:pPr>
            <a:endParaRPr lang="en-US" dirty="0">
              <a:latin typeface="Palatino Linotype"/>
            </a:endParaRPr>
          </a:p>
          <a:p>
            <a:pPr>
              <a:lnSpc>
                <a:spcPct val="100000"/>
              </a:lnSpc>
              <a:spcBef>
                <a:spcPts val="0"/>
              </a:spcBef>
              <a:spcAft>
                <a:spcPts val="0"/>
              </a:spcAft>
            </a:pPr>
            <a:r>
              <a:rPr lang="en-US" dirty="0">
                <a:latin typeface="Palatino Linotype"/>
              </a:rPr>
              <a:t>Division of Educational Services</a:t>
            </a:r>
          </a:p>
          <a:p>
            <a:pPr>
              <a:lnSpc>
                <a:spcPct val="100000"/>
              </a:lnSpc>
              <a:spcBef>
                <a:spcPts val="0"/>
              </a:spcBef>
              <a:spcAft>
                <a:spcPts val="0"/>
              </a:spcAft>
            </a:pPr>
            <a:r>
              <a:rPr lang="en-US" dirty="0">
                <a:latin typeface="Palatino Linotype"/>
              </a:rPr>
              <a:t>September 22, 2023</a:t>
            </a:r>
            <a:endParaRPr lang="en-US" dirty="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pic>
        <p:nvPicPr>
          <p:cNvPr id="7" name="Picture 6">
            <a:extLst>
              <a:ext uri="{FF2B5EF4-FFF2-40B4-BE49-F238E27FC236}">
                <a16:creationId xmlns:a16="http://schemas.microsoft.com/office/drawing/2014/main" id="{AB0BC494-BB3B-B9CF-2C88-ACE02ABFB861}"/>
              </a:ext>
            </a:extLst>
          </p:cNvPr>
          <p:cNvPicPr>
            <a:picLocks noChangeAspect="1"/>
          </p:cNvPicPr>
          <p:nvPr/>
        </p:nvPicPr>
        <p:blipFill rotWithShape="1">
          <a:blip r:embed="rId4"/>
          <a:srcRect l="24635" t="8562" b="-317"/>
          <a:stretch/>
        </p:blipFill>
        <p:spPr>
          <a:xfrm>
            <a:off x="10851414" y="251557"/>
            <a:ext cx="1769710" cy="2154616"/>
          </a:xfrm>
          <a:prstGeom prst="rect">
            <a:avLst/>
          </a:prstGeom>
          <a:noFill/>
        </p:spPr>
      </p:pic>
    </p:spTree>
    <p:extLst>
      <p:ext uri="{BB962C8B-B14F-4D97-AF65-F5344CB8AC3E}">
        <p14:creationId xmlns:p14="http://schemas.microsoft.com/office/powerpoint/2010/main" val="4071104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BC8842-3EFC-4B78-8E48-CD07889DCEF4}"/>
              </a:ext>
            </a:extLst>
          </p:cNvPr>
          <p:cNvSpPr>
            <a:spLocks noGrp="1"/>
          </p:cNvSpPr>
          <p:nvPr>
            <p:ph type="title"/>
          </p:nvPr>
        </p:nvSpPr>
        <p:spPr>
          <a:xfrm>
            <a:off x="3827282" y="146396"/>
            <a:ext cx="8222513" cy="5108713"/>
          </a:xfrm>
        </p:spPr>
        <p:txBody>
          <a:bodyPr>
            <a:normAutofit/>
          </a:bodyPr>
          <a:lstStyle/>
          <a:p>
            <a:r>
              <a:rPr lang="en-US" sz="2800" b="1" dirty="0">
                <a:latin typeface="Palatino Linotype" panose="02040502050505030304" pitchFamily="18" charset="0"/>
              </a:rPr>
              <a:t>Motivating &amp; Meaningful</a:t>
            </a:r>
            <a:br>
              <a:rPr lang="en-US" sz="2800" b="1" dirty="0">
                <a:latin typeface="Palatino Linotype" panose="02040502050505030304" pitchFamily="18" charset="0"/>
              </a:rPr>
            </a:br>
            <a:br>
              <a:rPr lang="en-US" sz="2800" b="1" dirty="0">
                <a:latin typeface="Palatino Linotype" panose="02040502050505030304" pitchFamily="18" charset="0"/>
              </a:rPr>
            </a:br>
            <a:r>
              <a:rPr lang="en-US" sz="1600" dirty="0">
                <a:latin typeface="Palatino Linotype" panose="02040502050505030304" pitchFamily="18" charset="0"/>
              </a:rPr>
              <a:t>Teaching is like M&amp;M’s – it’s the little things that make all the difference.</a:t>
            </a:r>
            <a:br>
              <a:rPr lang="en-US" sz="1600" dirty="0">
                <a:latin typeface="Palatino Linotype" panose="02040502050505030304" pitchFamily="18" charset="0"/>
              </a:rPr>
            </a:br>
            <a:br>
              <a:rPr lang="en-US" sz="1600" dirty="0">
                <a:latin typeface="Palatino Linotype" panose="02040502050505030304" pitchFamily="18" charset="0"/>
              </a:rPr>
            </a:br>
            <a:r>
              <a:rPr lang="en-US" sz="1600" dirty="0">
                <a:latin typeface="Palatino Linotype" panose="02040502050505030304" pitchFamily="18" charset="0"/>
              </a:rPr>
              <a:t>M&amp;M’s are a reminder that the little things we do can have a big impact on our students.</a:t>
            </a:r>
            <a:br>
              <a:rPr lang="en-US" sz="1600" dirty="0">
                <a:latin typeface="Palatino Linotype" panose="02040502050505030304" pitchFamily="18" charset="0"/>
              </a:rPr>
            </a:br>
            <a:br>
              <a:rPr lang="en-US" sz="1600" dirty="0">
                <a:latin typeface="Palatino Linotype" panose="02040502050505030304" pitchFamily="18" charset="0"/>
              </a:rPr>
            </a:br>
            <a:r>
              <a:rPr lang="en-US" sz="1600" dirty="0">
                <a:latin typeface="Palatino Linotype" panose="02040502050505030304" pitchFamily="18" charset="0"/>
              </a:rPr>
              <a:t>Teaching is like a bag of M&amp;M’s – it’s important to share and collaborate with others.</a:t>
            </a:r>
            <a:br>
              <a:rPr lang="en-US" sz="1600" dirty="0">
                <a:latin typeface="Palatino Linotype" panose="02040502050505030304" pitchFamily="18" charset="0"/>
              </a:rPr>
            </a:br>
            <a:br>
              <a:rPr lang="en-US" sz="1600" dirty="0">
                <a:latin typeface="Palatino Linotype" panose="02040502050505030304" pitchFamily="18" charset="0"/>
              </a:rPr>
            </a:br>
            <a:r>
              <a:rPr lang="en-US" sz="1600" dirty="0">
                <a:latin typeface="Palatino Linotype" panose="02040502050505030304" pitchFamily="18" charset="0"/>
              </a:rPr>
              <a:t>M&amp;Ms remind us that life is full of colorful moments. Embrace them all.</a:t>
            </a:r>
            <a:br>
              <a:rPr lang="en-US" sz="1600" dirty="0">
                <a:latin typeface="Palatino Linotype" panose="02040502050505030304" pitchFamily="18" charset="0"/>
              </a:rPr>
            </a:br>
            <a:br>
              <a:rPr lang="en-US" sz="1600" dirty="0">
                <a:latin typeface="Palatino Linotype" panose="02040502050505030304" pitchFamily="18" charset="0"/>
              </a:rPr>
            </a:br>
            <a:r>
              <a:rPr lang="en-US" sz="1600" dirty="0">
                <a:latin typeface="Palatino Linotype" panose="02040502050505030304" pitchFamily="18" charset="0"/>
              </a:rPr>
              <a:t>Just like M&amp;Ms, we are all unique and special in our own way.</a:t>
            </a:r>
            <a:br>
              <a:rPr lang="en-US" sz="1600" dirty="0">
                <a:latin typeface="Palatino Linotype" panose="02040502050505030304" pitchFamily="18" charset="0"/>
              </a:rPr>
            </a:br>
            <a:br>
              <a:rPr lang="en-US" sz="1600" dirty="0">
                <a:latin typeface="Palatino Linotype" panose="02040502050505030304" pitchFamily="18" charset="0"/>
              </a:rPr>
            </a:br>
            <a:r>
              <a:rPr lang="en-US" sz="1600" dirty="0">
                <a:latin typeface="Palatino Linotype" panose="02040502050505030304" pitchFamily="18" charset="0"/>
              </a:rPr>
              <a:t>Sometimes it’s the smallest things, like a single M&amp;M, that can bring the most </a:t>
            </a:r>
            <a:r>
              <a:rPr lang="en-US" sz="1600">
                <a:latin typeface="Palatino Linotype" panose="02040502050505030304" pitchFamily="18" charset="0"/>
              </a:rPr>
              <a:t>joy.</a:t>
            </a:r>
            <a:endParaRPr lang="en-US" sz="2400" dirty="0">
              <a:latin typeface="Palatino Linotype" panose="02040502050505030304" pitchFamily="18" charset="0"/>
            </a:endParaRPr>
          </a:p>
        </p:txBody>
      </p:sp>
      <p:pic>
        <p:nvPicPr>
          <p:cNvPr id="22" name="Picture Placeholder 21" descr="A group of people sitting at a table&#10;&#10;Description automatically generated">
            <a:extLst>
              <a:ext uri="{FF2B5EF4-FFF2-40B4-BE49-F238E27FC236}">
                <a16:creationId xmlns:a16="http://schemas.microsoft.com/office/drawing/2014/main" id="{B55CDEC4-CEF2-489C-A66F-4DEDAF1592E6}"/>
              </a:ext>
            </a:extLst>
          </p:cNvPr>
          <p:cNvPicPr>
            <a:picLocks noGrp="1" noChangeAspect="1"/>
          </p:cNvPicPr>
          <p:nvPr>
            <p:ph type="pic" sz="quarter" idx="14"/>
          </p:nvPr>
        </p:nvPicPr>
        <p:blipFill rotWithShape="1">
          <a:blip r:embed="rId2"/>
          <a:srcRect l="18030" t="18331" r="55199" b="38613"/>
          <a:stretch/>
        </p:blipFill>
        <p:spPr>
          <a:xfrm>
            <a:off x="717689" y="414753"/>
            <a:ext cx="3281696" cy="3677477"/>
          </a:xfrm>
          <a:prstGeom prst="ellipse">
            <a:avLst/>
          </a:prstGeom>
          <a:ln>
            <a:noFill/>
          </a:ln>
          <a:effectLst>
            <a:glow rad="228600">
              <a:schemeClr val="accent6">
                <a:satMod val="175000"/>
                <a:alpha val="40000"/>
              </a:schemeClr>
            </a:glow>
            <a:softEdge rad="317500"/>
          </a:effectLst>
        </p:spPr>
      </p:pic>
      <p:pic>
        <p:nvPicPr>
          <p:cNvPr id="2050" name="Picture 2" descr="Crazy 4 M&amp;Ms | M&amp;M Candy Collectors Group | Facebook">
            <a:extLst>
              <a:ext uri="{FF2B5EF4-FFF2-40B4-BE49-F238E27FC236}">
                <a16:creationId xmlns:a16="http://schemas.microsoft.com/office/drawing/2014/main" id="{D92FF4E9-B3C4-4F9D-A89A-BD157D95C37D}"/>
              </a:ext>
            </a:extLst>
          </p:cNvPr>
          <p:cNvPicPr>
            <a:picLocks noChangeAspect="1" noChangeArrowheads="1"/>
          </p:cNvPicPr>
          <p:nvPr/>
        </p:nvPicPr>
        <p:blipFill>
          <a:blip r:embed="rId3">
            <a:alphaModFix amt="97000"/>
            <a:extLst>
              <a:ext uri="{BEBA8EAE-BF5A-486C-A8C5-ECC9F3942E4B}">
                <a14:imgProps xmlns:a14="http://schemas.microsoft.com/office/drawing/2010/main">
                  <a14:imgLayer r:embed="rId4">
                    <a14:imgEffect>
                      <a14:backgroundRemoval t="9600" b="94400" l="7921" r="89604">
                        <a14:foregroundMark x1="23267" y1="58400" x2="23267" y2="58400"/>
                        <a14:foregroundMark x1="8911" y1="58400" x2="8911" y2="58400"/>
                        <a14:foregroundMark x1="7921" y1="59200" x2="7921" y2="59200"/>
                        <a14:foregroundMark x1="8168" y1="61600" x2="8168" y2="61600"/>
                        <a14:foregroundMark x1="9158" y1="51200" x2="9158" y2="51200"/>
                        <a14:foregroundMark x1="12871" y1="87200" x2="12871" y2="87200"/>
                        <a14:foregroundMark x1="9406" y1="90400" x2="12871" y2="88000"/>
                        <a14:foregroundMark x1="21410" y1="83200" x2="19059" y2="74400"/>
                        <a14:foregroundMark x1="22693" y1="88000" x2="21410" y2="83200"/>
                        <a14:foregroundMark x1="23762" y1="92000" x2="22693" y2="88000"/>
                        <a14:foregroundMark x1="19059" y1="74400" x2="19059" y2="73600"/>
                        <a14:foregroundMark x1="28465" y1="87200" x2="30446" y2="67200"/>
                        <a14:foregroundMark x1="38366" y1="73600" x2="38366" y2="68800"/>
                        <a14:foregroundMark x1="38366" y1="90400" x2="38366" y2="73600"/>
                        <a14:foregroundMark x1="45837" y1="73600" x2="45297" y2="68800"/>
                        <a14:foregroundMark x1="46201" y1="76834" x2="45837" y2="73600"/>
                        <a14:foregroundMark x1="37624" y1="26400" x2="35891" y2="13600"/>
                        <a14:foregroundMark x1="34158" y1="13600" x2="34158" y2="13600"/>
                        <a14:foregroundMark x1="32921" y1="10400" x2="32921" y2="10400"/>
                        <a14:foregroundMark x1="32426" y1="10400" x2="32426" y2="10400"/>
                        <a14:foregroundMark x1="36634" y1="10400" x2="36634" y2="10400"/>
                        <a14:foregroundMark x1="32426" y1="10400" x2="32426" y2="10400"/>
                        <a14:foregroundMark x1="53894" y1="80000" x2="53722" y2="77612"/>
                        <a14:foregroundMark x1="54067" y1="82400" x2="53894" y2="80000"/>
                        <a14:foregroundMark x1="54183" y1="84000" x2="54067" y2="82400"/>
                        <a14:foregroundMark x1="54302" y1="85650" x2="54183" y2="84000"/>
                        <a14:foregroundMark x1="58190" y1="65600" x2="58168" y2="64800"/>
                        <a14:foregroundMark x1="58233" y1="67200" x2="58190" y2="65600"/>
                        <a14:foregroundMark x1="58276" y1="68800" x2="58233" y2="67200"/>
                        <a14:foregroundMark x1="58297" y1="69600" x2="58276" y2="68800"/>
                        <a14:foregroundMark x1="58469" y1="76000" x2="58297" y2="69600"/>
                        <a14:foregroundMark x1="58577" y1="80000" x2="58469" y2="76000"/>
                        <a14:foregroundMark x1="58642" y1="82400" x2="58577" y2="80000"/>
                        <a14:foregroundMark x1="58663" y1="83200" x2="58642" y2="82400"/>
                        <a14:foregroundMark x1="61775" y1="84000" x2="67079" y2="74400"/>
                        <a14:foregroundMark x1="60891" y1="85600" x2="61775" y2="84000"/>
                        <a14:foregroundMark x1="67079" y1="74400" x2="68069" y2="68800"/>
                        <a14:foregroundMark x1="74225" y1="79200" x2="76238" y2="88000"/>
                        <a14:foregroundMark x1="72030" y1="69600" x2="74225" y2="79200"/>
                        <a14:foregroundMark x1="76238" y1="88000" x2="78465" y2="88000"/>
                        <a14:foregroundMark x1="79830" y1="66400" x2="79703" y2="63200"/>
                        <a14:foregroundMark x1="80211" y1="76000" x2="79830" y2="66400"/>
                        <a14:foregroundMark x1="80338" y1="79200" x2="80211" y2="76000"/>
                        <a14:foregroundMark x1="80401" y1="80800" x2="80338" y2="79200"/>
                        <a14:foregroundMark x1="80941" y1="94400" x2="80401" y2="80800"/>
                        <a14:foregroundMark x1="85450" y1="80800" x2="86386" y2="89600"/>
                        <a14:foregroundMark x1="84939" y1="76000" x2="85450" y2="80800"/>
                        <a14:foregroundMark x1="83663" y1="64000" x2="84939" y2="76000"/>
                        <a14:foregroundMark x1="87624" y1="92000" x2="87624" y2="92000"/>
                        <a14:foregroundMark x1="85149" y1="88000" x2="85149" y2="88000"/>
                        <a14:foregroundMark x1="84901" y1="91200" x2="84901" y2="86400"/>
                        <a14:foregroundMark x1="89257" y1="64000" x2="88861" y2="48000"/>
                        <a14:foregroundMark x1="89356" y1="68000" x2="89257" y2="64000"/>
                        <a14:foregroundMark x1="89109" y1="44000" x2="89604" y2="45600"/>
                        <a14:foregroundMark x1="89356" y1="41600" x2="89109" y2="38400"/>
                        <a14:foregroundMark x1="43069" y1="87200" x2="48267" y2="88800"/>
                        <a14:foregroundMark x1="53960" y1="92000" x2="53960" y2="92000"/>
                        <a14:foregroundMark x1="55198" y1="91200" x2="55198" y2="91200"/>
                        <a14:foregroundMark x1="54208" y1="90400" x2="54208" y2="90400"/>
                        <a14:foregroundMark x1="54208" y1="92000" x2="54208" y2="92000"/>
                        <a14:foregroundMark x1="54950" y1="87200" x2="54703" y2="72000"/>
                        <a14:foregroundMark x1="54208" y1="90400" x2="54208" y2="90400"/>
                        <a14:foregroundMark x1="53960" y1="91200" x2="53960" y2="91200"/>
                        <a14:foregroundMark x1="53713" y1="92800" x2="53713" y2="92800"/>
                        <a14:foregroundMark x1="53218" y1="92800" x2="54208" y2="91200"/>
                        <a14:foregroundMark x1="53465" y1="92800" x2="52970" y2="92800"/>
                        <a14:foregroundMark x1="55198" y1="93600" x2="53218" y2="93600"/>
                        <a14:foregroundMark x1="8911" y1="51200" x2="8168" y2="55200"/>
                        <a14:foregroundMark x1="8663" y1="55200" x2="7921" y2="58400"/>
                        <a14:backgroundMark x1="50749" y1="76960" x2="51357" y2="79253"/>
                        <a14:backgroundMark x1="49010" y1="70400" x2="50061" y2="74364"/>
                        <a14:backgroundMark x1="41832" y1="73600" x2="41832" y2="73600"/>
                        <a14:backgroundMark x1="22772" y1="69600" x2="22772" y2="69600"/>
                        <a14:backgroundMark x1="23020" y1="83200" x2="23020" y2="83200"/>
                        <a14:backgroundMark x1="25248" y1="88000" x2="25248" y2="88000"/>
                        <a14:backgroundMark x1="35396" y1="26400" x2="35396" y2="26400"/>
                        <a14:backgroundMark x1="36139" y1="37600" x2="36139" y2="37600"/>
                        <a14:backgroundMark x1="60891" y1="69600" x2="60891" y2="69600"/>
                        <a14:backgroundMark x1="60644" y1="64000" x2="60644" y2="64000"/>
                        <a14:backgroundMark x1="55693" y1="68800" x2="55693" y2="68800"/>
                        <a14:backgroundMark x1="58663" y1="68800" x2="58663" y2="68800"/>
                        <a14:backgroundMark x1="58416" y1="65600" x2="58416" y2="65600"/>
                        <a14:backgroundMark x1="58416" y1="67200" x2="58416" y2="67200"/>
                        <a14:backgroundMark x1="53960" y1="84000" x2="53960" y2="84000"/>
                        <a14:backgroundMark x1="53713" y1="80000" x2="53713" y2="80000"/>
                        <a14:backgroundMark x1="53960" y1="82400" x2="53960" y2="82400"/>
                        <a14:backgroundMark x1="56436" y1="80000" x2="56436" y2="80000"/>
                        <a14:backgroundMark x1="57178" y1="84000" x2="57178" y2="84000"/>
                        <a14:backgroundMark x1="76485" y1="66400" x2="76485" y2="66400"/>
                        <a14:backgroundMark x1="79208" y1="79200" x2="79208" y2="79200"/>
                        <a14:backgroundMark x1="80198" y1="80800" x2="80198" y2="80800"/>
                        <a14:backgroundMark x1="79950" y1="76000" x2="79950" y2="76000"/>
                        <a14:backgroundMark x1="80198" y1="79200" x2="80198" y2="76000"/>
                        <a14:backgroundMark x1="87624" y1="64000" x2="87624" y2="64000"/>
                        <a14:backgroundMark x1="90099" y1="45600" x2="90099" y2="45600"/>
                        <a14:backgroundMark x1="54208" y1="85600" x2="54154" y2="86641"/>
                        <a14:backgroundMark x1="48515" y1="34400" x2="48515" y2="30400"/>
                        <a14:backgroundMark x1="62129" y1="40000" x2="62129" y2="32800"/>
                        <a14:backgroundMark x1="8911" y1="50400" x2="8576" y2="50616"/>
                        <a14:backgroundMark x1="26485" y1="66400" x2="28960" y2="67200"/>
                      </a14:backgroundRemoval>
                    </a14:imgEffect>
                  </a14:imgLayer>
                </a14:imgProps>
              </a:ext>
              <a:ext uri="{28A0092B-C50C-407E-A947-70E740481C1C}">
                <a14:useLocalDpi xmlns:a14="http://schemas.microsoft.com/office/drawing/2010/main" val="0"/>
              </a:ext>
            </a:extLst>
          </a:blip>
          <a:srcRect/>
          <a:stretch>
            <a:fillRect/>
          </a:stretch>
        </p:blipFill>
        <p:spPr bwMode="auto">
          <a:xfrm>
            <a:off x="4960132" y="5019261"/>
            <a:ext cx="6533071" cy="154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7422870"/>
      </p:ext>
    </p:extLst>
  </p:cSld>
  <p:clrMapOvr>
    <a:masterClrMapping/>
  </p:clrMapOvr>
  <mc:AlternateContent xmlns:mc="http://schemas.openxmlformats.org/markup-compatibility/2006" xmlns:p14="http://schemas.microsoft.com/office/powerpoint/2010/main">
    <mc:Choice Requires="p14">
      <p:transition p14:dur="250" advClick="0" advTm="11000">
        <p:sndAc>
          <p:endSnd/>
        </p:sndAc>
      </p:transition>
    </mc:Choice>
    <mc:Fallback xmlns="">
      <p:transition advClick="0" advTm="11000">
        <p:sndAc>
          <p:end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3F40A-4BC0-40B4-8D99-BCE9470FBF34}"/>
              </a:ext>
            </a:extLst>
          </p:cNvPr>
          <p:cNvPicPr>
            <a:picLocks noChangeAspect="1"/>
          </p:cNvPicPr>
          <p:nvPr/>
        </p:nvPicPr>
        <p:blipFill>
          <a:blip r:embed="rId2"/>
          <a:stretch>
            <a:fillRect/>
          </a:stretch>
        </p:blipFill>
        <p:spPr>
          <a:xfrm>
            <a:off x="3206244" y="389980"/>
            <a:ext cx="5779509" cy="1896020"/>
          </a:xfrm>
          <a:prstGeom prst="rect">
            <a:avLst/>
          </a:prstGeom>
        </p:spPr>
      </p:pic>
      <p:pic>
        <p:nvPicPr>
          <p:cNvPr id="5" name="Picture 4">
            <a:extLst>
              <a:ext uri="{FF2B5EF4-FFF2-40B4-BE49-F238E27FC236}">
                <a16:creationId xmlns:a16="http://schemas.microsoft.com/office/drawing/2014/main" id="{CB3E744C-AB39-4D35-82D0-4882818063C6}"/>
              </a:ext>
            </a:extLst>
          </p:cNvPr>
          <p:cNvPicPr>
            <a:picLocks noChangeAspect="1"/>
          </p:cNvPicPr>
          <p:nvPr/>
        </p:nvPicPr>
        <p:blipFill>
          <a:blip r:embed="rId3"/>
          <a:stretch>
            <a:fillRect/>
          </a:stretch>
        </p:blipFill>
        <p:spPr>
          <a:xfrm>
            <a:off x="4568116" y="2286000"/>
            <a:ext cx="3055763" cy="4307025"/>
          </a:xfrm>
          <a:prstGeom prst="rect">
            <a:avLst/>
          </a:prstGeom>
        </p:spPr>
      </p:pic>
    </p:spTree>
    <p:extLst>
      <p:ext uri="{BB962C8B-B14F-4D97-AF65-F5344CB8AC3E}">
        <p14:creationId xmlns:p14="http://schemas.microsoft.com/office/powerpoint/2010/main" val="2832964650"/>
      </p:ext>
    </p:extLst>
  </p:cSld>
  <p:clrMapOvr>
    <a:masterClrMapping/>
  </p:clrMapOvr>
  <mc:AlternateContent xmlns:mc="http://schemas.openxmlformats.org/markup-compatibility/2006" xmlns:p14="http://schemas.microsoft.com/office/powerpoint/2010/main">
    <mc:Choice Requires="p14">
      <p:transition spd="med" p14:dur="700" advClick="0" advTm="11000">
        <p:fade/>
      </p:transition>
    </mc:Choice>
    <mc:Fallback xmlns="">
      <p:transition spd="med" advClick="0" advTm="11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78383"/>
            <a:ext cx="12191999" cy="4196141"/>
          </a:xfrm>
          <a:prstGeom prst="rect">
            <a:avLst/>
          </a:prstGeom>
        </p:spPr>
        <p:txBody>
          <a:bodyPr/>
          <a:lstStyle/>
          <a:p>
            <a:r>
              <a:rPr lang="en-US" sz="4400" dirty="0">
                <a:solidFill>
                  <a:schemeClr val="tx1"/>
                </a:solidFill>
              </a:rPr>
              <a:t> </a:t>
            </a:r>
            <a:br>
              <a:rPr lang="en-US" sz="2800" b="0" dirty="0">
                <a:solidFill>
                  <a:schemeClr val="tx1"/>
                </a:solidFill>
              </a:rPr>
            </a:br>
            <a:r>
              <a:rPr lang="en-US" b="0" i="1" dirty="0">
                <a:solidFill>
                  <a:schemeClr val="tx1"/>
                </a:solidFill>
              </a:rPr>
              <a:t>Review of ACFFP Meeting Highlights </a:t>
            </a:r>
            <a:br>
              <a:rPr lang="en-US" b="0" i="1" dirty="0">
                <a:solidFill>
                  <a:schemeClr val="tx1"/>
                </a:solidFill>
              </a:rPr>
            </a:br>
            <a:r>
              <a:rPr lang="en-US" b="0" i="1" dirty="0">
                <a:solidFill>
                  <a:schemeClr val="tx1"/>
                </a:solidFill>
              </a:rPr>
              <a:t>May 19, 2023</a:t>
            </a:r>
            <a:br>
              <a:rPr lang="en-US" sz="3600" b="0" i="1" dirty="0">
                <a:solidFill>
                  <a:schemeClr val="tx1"/>
                </a:solidFill>
              </a:rPr>
            </a:br>
            <a:br>
              <a:rPr lang="en-US" sz="2800" b="0" i="1" dirty="0">
                <a:solidFill>
                  <a:schemeClr val="tx1"/>
                </a:solidFill>
              </a:rPr>
            </a:br>
            <a:br>
              <a:rPr lang="en-US" sz="2800" b="0" dirty="0">
                <a:solidFill>
                  <a:schemeClr val="tx1"/>
                </a:solidFill>
              </a:rPr>
            </a:br>
            <a:r>
              <a:rPr lang="en-US" sz="2800" b="0" dirty="0">
                <a:solidFill>
                  <a:schemeClr val="tx1"/>
                </a:solidFill>
              </a:rPr>
              <a:t>Dr. A. Charles Wright, </a:t>
            </a:r>
            <a:br>
              <a:rPr lang="en-US" sz="2800" b="0" dirty="0">
                <a:solidFill>
                  <a:schemeClr val="tx1"/>
                </a:solidFill>
              </a:rPr>
            </a:br>
            <a:r>
              <a:rPr lang="en-US" sz="2800" b="0" dirty="0">
                <a:solidFill>
                  <a:schemeClr val="tx1"/>
                </a:solidFill>
              </a:rPr>
              <a:t>Executive Director/Deputy Assistant Commissioner</a:t>
            </a:r>
            <a:br>
              <a:rPr lang="en-US" sz="2800" b="0" dirty="0">
                <a:solidFill>
                  <a:schemeClr val="tx1"/>
                </a:solidFill>
              </a:rPr>
            </a:br>
            <a:r>
              <a:rPr lang="en-US" sz="2800" b="0" dirty="0">
                <a:solidFill>
                  <a:schemeClr val="tx1"/>
                </a:solidFill>
              </a:rPr>
              <a:t>Division of Educational Services</a:t>
            </a:r>
            <a:br>
              <a:rPr lang="en-US" sz="2800" dirty="0">
                <a:solidFill>
                  <a:schemeClr val="tx1"/>
                </a:solidFill>
              </a:rPr>
            </a:br>
            <a:endParaRPr lang="en-US" sz="2800" dirty="0">
              <a:solidFill>
                <a:schemeClr val="tx1"/>
              </a:solidFill>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flipV="1">
            <a:off x="2" y="5756910"/>
            <a:ext cx="12191998" cy="186690"/>
          </a:xfrm>
        </p:spPr>
        <p:txBody>
          <a:bodyPr>
            <a:normAutofit fontScale="25000" lnSpcReduction="20000"/>
          </a:bodyPr>
          <a:lstStyle/>
          <a:p>
            <a:endParaRPr lang="en-US" dirty="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253090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78383"/>
            <a:ext cx="12191999" cy="4196141"/>
          </a:xfrm>
          <a:prstGeom prst="rect">
            <a:avLst/>
          </a:prstGeom>
        </p:spPr>
        <p:txBody>
          <a:bodyPr/>
          <a:lstStyle/>
          <a:p>
            <a:r>
              <a:rPr lang="en-US" sz="4400" dirty="0">
                <a:solidFill>
                  <a:schemeClr val="tx1"/>
                </a:solidFill>
              </a:rPr>
              <a:t> </a:t>
            </a:r>
            <a:br>
              <a:rPr lang="en-US" sz="2800" b="0" dirty="0">
                <a:solidFill>
                  <a:schemeClr val="tx1"/>
                </a:solidFill>
              </a:rPr>
            </a:br>
            <a:r>
              <a:rPr lang="en-US" b="0" i="1" dirty="0">
                <a:solidFill>
                  <a:schemeClr val="tx1"/>
                </a:solidFill>
              </a:rPr>
              <a:t>Ad Hoc Committee Review</a:t>
            </a:r>
            <a:br>
              <a:rPr lang="en-US" b="0" i="1" dirty="0">
                <a:solidFill>
                  <a:schemeClr val="tx1"/>
                </a:solidFill>
              </a:rPr>
            </a:br>
            <a:br>
              <a:rPr lang="en-US" sz="2800" b="0" i="1" dirty="0">
                <a:solidFill>
                  <a:schemeClr val="tx1"/>
                </a:solidFill>
              </a:rPr>
            </a:br>
            <a:br>
              <a:rPr lang="en-US" sz="2800" b="0" dirty="0">
                <a:solidFill>
                  <a:schemeClr val="tx1"/>
                </a:solidFill>
              </a:rPr>
            </a:br>
            <a:r>
              <a:rPr lang="en-US" sz="2800" b="0" dirty="0">
                <a:solidFill>
                  <a:schemeClr val="tx1"/>
                </a:solidFill>
              </a:rPr>
              <a:t>Dr. A. Charles Wright, </a:t>
            </a:r>
            <a:br>
              <a:rPr lang="en-US" sz="2800" b="0" dirty="0">
                <a:solidFill>
                  <a:schemeClr val="tx1"/>
                </a:solidFill>
              </a:rPr>
            </a:br>
            <a:r>
              <a:rPr lang="en-US" sz="2800" b="0" dirty="0">
                <a:solidFill>
                  <a:schemeClr val="tx1"/>
                </a:solidFill>
              </a:rPr>
              <a:t>Executive Director/Deputy Assistant Commissioner</a:t>
            </a:r>
            <a:br>
              <a:rPr lang="en-US" sz="2800" b="0" dirty="0">
                <a:solidFill>
                  <a:schemeClr val="tx1"/>
                </a:solidFill>
              </a:rPr>
            </a:br>
            <a:r>
              <a:rPr lang="en-US" sz="2800" b="0" dirty="0">
                <a:solidFill>
                  <a:schemeClr val="tx1"/>
                </a:solidFill>
              </a:rPr>
              <a:t>Division of Educational Services</a:t>
            </a:r>
            <a:br>
              <a:rPr lang="en-US" sz="2800" dirty="0">
                <a:solidFill>
                  <a:schemeClr val="tx1"/>
                </a:solidFill>
              </a:rPr>
            </a:br>
            <a:endParaRPr lang="en-US" sz="2800" dirty="0">
              <a:solidFill>
                <a:schemeClr val="tx1"/>
              </a:solidFill>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flipV="1">
            <a:off x="2" y="5756910"/>
            <a:ext cx="12191998" cy="186690"/>
          </a:xfrm>
        </p:spPr>
        <p:txBody>
          <a:bodyPr>
            <a:normAutofit fontScale="25000" lnSpcReduction="20000"/>
          </a:bodyPr>
          <a:lstStyle/>
          <a:p>
            <a:endParaRPr lang="en-US" dirty="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2291211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25EB4-94BC-4352-B974-5BC050BF9854}"/>
              </a:ext>
            </a:extLst>
          </p:cNvPr>
          <p:cNvSpPr>
            <a:spLocks noGrp="1"/>
          </p:cNvSpPr>
          <p:nvPr>
            <p:ph type="title"/>
          </p:nvPr>
        </p:nvSpPr>
        <p:spPr/>
        <p:txBody>
          <a:bodyPr/>
          <a:lstStyle/>
          <a:p>
            <a:pPr algn="ctr"/>
            <a:r>
              <a:rPr lang="en-US" dirty="0"/>
              <a:t>Federal Update</a:t>
            </a:r>
          </a:p>
        </p:txBody>
      </p:sp>
      <p:sp>
        <p:nvSpPr>
          <p:cNvPr id="3" name="Content Placeholder 2">
            <a:extLst>
              <a:ext uri="{FF2B5EF4-FFF2-40B4-BE49-F238E27FC236}">
                <a16:creationId xmlns:a16="http://schemas.microsoft.com/office/drawing/2014/main" id="{117B31F8-279A-44C8-BFE2-0678FF0ED904}"/>
              </a:ext>
            </a:extLst>
          </p:cNvPr>
          <p:cNvSpPr>
            <a:spLocks noGrp="1"/>
          </p:cNvSpPr>
          <p:nvPr>
            <p:ph idx="1"/>
          </p:nvPr>
        </p:nvSpPr>
        <p:spPr/>
        <p:txBody>
          <a:bodyPr/>
          <a:lstStyle/>
          <a:p>
            <a:pPr algn="ctr"/>
            <a:endParaRPr lang="en-US" dirty="0"/>
          </a:p>
          <a:p>
            <a:pPr marL="0" indent="0" algn="ctr">
              <a:buNone/>
            </a:pPr>
            <a:r>
              <a:rPr lang="en-US" sz="5400" i="1" dirty="0"/>
              <a:t>Federal Update</a:t>
            </a:r>
          </a:p>
          <a:p>
            <a:pPr marL="0" indent="0" algn="ctr">
              <a:buNone/>
            </a:pPr>
            <a:endParaRPr lang="en-US" dirty="0"/>
          </a:p>
          <a:p>
            <a:pPr marL="0" indent="0" algn="ctr">
              <a:buNone/>
            </a:pPr>
            <a:r>
              <a:rPr lang="en-US" sz="2800" dirty="0"/>
              <a:t>Ms. Aida Epifanio, Federal Liaison</a:t>
            </a:r>
          </a:p>
          <a:p>
            <a:pPr marL="0" indent="0" algn="ctr">
              <a:buNone/>
            </a:pPr>
            <a:r>
              <a:rPr lang="en-US" sz="2800" dirty="0"/>
              <a:t>Office of Strategic Operations</a:t>
            </a:r>
          </a:p>
        </p:txBody>
      </p:sp>
      <p:sp>
        <p:nvSpPr>
          <p:cNvPr id="4" name="Footer Placeholder 3">
            <a:extLst>
              <a:ext uri="{FF2B5EF4-FFF2-40B4-BE49-F238E27FC236}">
                <a16:creationId xmlns:a16="http://schemas.microsoft.com/office/drawing/2014/main" id="{763D705A-A98C-421E-B77B-55C1B266797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C198F9-D5C5-4C8C-8EBB-0B91DFC03A97}"/>
              </a:ext>
            </a:extLst>
          </p:cNvPr>
          <p:cNvSpPr>
            <a:spLocks noGrp="1"/>
          </p:cNvSpPr>
          <p:nvPr>
            <p:ph type="sldNum" sz="quarter" idx="12"/>
          </p:nvPr>
        </p:nvSpPr>
        <p:spPr/>
        <p:txBody>
          <a:bodyPr/>
          <a:lstStyle/>
          <a:p>
            <a:fld id="{37CA07B4-DD15-4A32-9DF2-B6AD00727005}" type="slidenum">
              <a:rPr lang="en-US" smtClean="0"/>
              <a:t>14</a:t>
            </a:fld>
            <a:endParaRPr lang="en-US" dirty="0"/>
          </a:p>
        </p:txBody>
      </p:sp>
    </p:spTree>
    <p:extLst>
      <p:ext uri="{BB962C8B-B14F-4D97-AF65-F5344CB8AC3E}">
        <p14:creationId xmlns:p14="http://schemas.microsoft.com/office/powerpoint/2010/main" val="3630914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F8340D-AD91-4A5E-89A8-8B0710FF289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lang="en-US" sz="6000" b="1">
                <a:solidFill>
                  <a:srgbClr val="6E2405"/>
                </a:solidFill>
              </a:rPr>
              <a:t>Agenda</a:t>
            </a:r>
            <a:endParaRPr kumimoji="0" lang="en-US" sz="6000" b="1" i="0" u="none" strike="noStrike" kern="1200" cap="none" spc="0" normalizeH="0" baseline="0" noProof="0">
              <a:ln>
                <a:noFill/>
              </a:ln>
              <a:solidFill>
                <a:srgbClr val="6E2405"/>
              </a:solidFill>
              <a:effectLst/>
              <a:uLnTx/>
              <a:uFillTx/>
              <a:latin typeface="Calibri" panose="020F0502020204030204"/>
            </a:endParaRPr>
          </a:p>
        </p:txBody>
      </p:sp>
      <p:sp>
        <p:nvSpPr>
          <p:cNvPr id="2" name="Text Placeholder 1">
            <a:extLst>
              <a:ext uri="{FF2B5EF4-FFF2-40B4-BE49-F238E27FC236}">
                <a16:creationId xmlns:a16="http://schemas.microsoft.com/office/drawing/2014/main" id="{1A7CE43E-5061-4754-BA2F-41814168CA4B}"/>
              </a:ext>
            </a:extLst>
          </p:cNvPr>
          <p:cNvSpPr>
            <a:spLocks noGrp="1"/>
          </p:cNvSpPr>
          <p:nvPr>
            <p:ph type="body" sz="quarter" idx="11"/>
          </p:nvPr>
        </p:nvSpPr>
        <p:spPr>
          <a:xfrm>
            <a:off x="171451" y="1222375"/>
            <a:ext cx="8253021" cy="4803775"/>
          </a:xfrm>
        </p:spPr>
        <p:txBody>
          <a:bodyPr>
            <a:normAutofit/>
          </a:bodyPr>
          <a:lstStyle/>
          <a:p>
            <a:r>
              <a:rPr lang="en-US" sz="2800" dirty="0"/>
              <a:t>Reminder: ESSER funds expenditures</a:t>
            </a:r>
          </a:p>
          <a:p>
            <a:r>
              <a:rPr lang="en-US" sz="2800" dirty="0"/>
              <a:t>Fiscal Sustainability Resources</a:t>
            </a:r>
          </a:p>
          <a:p>
            <a:r>
              <a:rPr lang="en-US" sz="2800" dirty="0"/>
              <a:t>Highlighting Raise the Bar efforts in NJ</a:t>
            </a:r>
          </a:p>
          <a:p>
            <a:r>
              <a:rPr lang="en-US" sz="2800" dirty="0"/>
              <a:t>National K–12 Supports</a:t>
            </a:r>
          </a:p>
        </p:txBody>
      </p:sp>
      <p:sp>
        <p:nvSpPr>
          <p:cNvPr id="3" name="Slide Number Placeholder 2">
            <a:extLst>
              <a:ext uri="{FF2B5EF4-FFF2-40B4-BE49-F238E27FC236}">
                <a16:creationId xmlns:a16="http://schemas.microsoft.com/office/drawing/2014/main" id="{8D431F88-206C-4BC9-9A17-E48CFDB5EDC8}"/>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pic>
        <p:nvPicPr>
          <p:cNvPr id="8" name="Picture 7" descr="Icon&#10;&#10;Description automatically generated">
            <a:extLst>
              <a:ext uri="{FF2B5EF4-FFF2-40B4-BE49-F238E27FC236}">
                <a16:creationId xmlns:a16="http://schemas.microsoft.com/office/drawing/2014/main" id="{AAFAFB2A-D625-4C1C-B2FD-8A6EC72A042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82352" y="1893276"/>
            <a:ext cx="3071448" cy="3071448"/>
          </a:xfrm>
          <a:prstGeom prst="rect">
            <a:avLst/>
          </a:prstGeom>
        </p:spPr>
      </p:pic>
    </p:spTree>
    <p:extLst>
      <p:ext uri="{BB962C8B-B14F-4D97-AF65-F5344CB8AC3E}">
        <p14:creationId xmlns:p14="http://schemas.microsoft.com/office/powerpoint/2010/main" val="231865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F8340D-AD91-4A5E-89A8-8B0710FF2893}"/>
              </a:ext>
            </a:extLst>
          </p:cNvPr>
          <p:cNvSpPr txBox="1">
            <a:spLocks noGrp="1"/>
          </p:cNvSpPr>
          <p:nvPr>
            <p:ph type="title"/>
          </p:nvPr>
        </p:nvSpPr>
        <p:spPr>
          <a:xfrm>
            <a:off x="1333960" y="243749"/>
            <a:ext cx="10096959" cy="8289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lang="en-US" sz="6000" b="1">
                <a:solidFill>
                  <a:srgbClr val="6E2405"/>
                </a:solidFill>
              </a:rPr>
              <a:t>ESSER Reminders</a:t>
            </a:r>
            <a:endParaRPr kumimoji="0" lang="en-US" sz="6000" b="1" i="0" u="none" strike="noStrike" kern="1200" cap="none" spc="0" normalizeH="0" baseline="0" noProof="0">
              <a:ln>
                <a:noFill/>
              </a:ln>
              <a:solidFill>
                <a:srgbClr val="6E2405"/>
              </a:solidFill>
              <a:effectLst/>
              <a:uLnTx/>
              <a:uFillTx/>
              <a:latin typeface="Calibri" panose="020F0502020204030204"/>
            </a:endParaRPr>
          </a:p>
        </p:txBody>
      </p:sp>
      <p:sp>
        <p:nvSpPr>
          <p:cNvPr id="2" name="Text Placeholder 1">
            <a:extLst>
              <a:ext uri="{FF2B5EF4-FFF2-40B4-BE49-F238E27FC236}">
                <a16:creationId xmlns:a16="http://schemas.microsoft.com/office/drawing/2014/main" id="{1A7CE43E-5061-4754-BA2F-41814168CA4B}"/>
              </a:ext>
            </a:extLst>
          </p:cNvPr>
          <p:cNvSpPr>
            <a:spLocks noGrp="1"/>
          </p:cNvSpPr>
          <p:nvPr>
            <p:ph type="body" sz="quarter" idx="11"/>
          </p:nvPr>
        </p:nvSpPr>
        <p:spPr>
          <a:xfrm>
            <a:off x="246027" y="1072662"/>
            <a:ext cx="11699946" cy="5184535"/>
          </a:xfrm>
        </p:spPr>
        <p:txBody>
          <a:bodyPr>
            <a:noAutofit/>
          </a:bodyPr>
          <a:lstStyle/>
          <a:p>
            <a:r>
              <a:rPr lang="en-US" sz="2200" dirty="0"/>
              <a:t>ESSER funds (CARES, CRRSA, ARP): additional funding to support local educational agencies (LEAs) in preparing for and responding to the impact of COVID-19 on educators, students, and families.</a:t>
            </a:r>
            <a:endParaRPr lang="en-US" sz="2200" b="1" dirty="0"/>
          </a:p>
          <a:p>
            <a:pPr lvl="1">
              <a:spcBef>
                <a:spcPts val="600"/>
              </a:spcBef>
              <a:spcAft>
                <a:spcPts val="600"/>
              </a:spcAft>
            </a:pPr>
            <a:r>
              <a:rPr lang="en-US" sz="2000" b="1" dirty="0"/>
              <a:t>September 2023: </a:t>
            </a:r>
            <a:r>
              <a:rPr lang="en-US" sz="2000" b="0" dirty="0"/>
              <a:t>deadline to obligate all ESSER II funds.</a:t>
            </a:r>
          </a:p>
          <a:p>
            <a:pPr lvl="1">
              <a:spcBef>
                <a:spcPts val="600"/>
              </a:spcBef>
              <a:spcAft>
                <a:spcPts val="600"/>
              </a:spcAft>
            </a:pPr>
            <a:r>
              <a:rPr lang="en-US" sz="2000" b="1" dirty="0"/>
              <a:t>September 2024: </a:t>
            </a:r>
            <a:r>
              <a:rPr lang="en-US" sz="2000" dirty="0"/>
              <a:t>deadline to obligate ARP ESSER funds.</a:t>
            </a:r>
          </a:p>
          <a:p>
            <a:r>
              <a:rPr lang="en-US" sz="2200" dirty="0"/>
              <a:t>Allowable uses, accounting guidance and other resources: </a:t>
            </a:r>
            <a:r>
              <a:rPr lang="en-US" sz="2200" dirty="0">
                <a:hlinkClick r:id="rId3"/>
              </a:rPr>
              <a:t>https://www.nj.gov/education/esser/resources/</a:t>
            </a:r>
            <a:r>
              <a:rPr lang="en-US" sz="2200" dirty="0"/>
              <a:t> </a:t>
            </a:r>
          </a:p>
          <a:p>
            <a:r>
              <a:rPr lang="en-US" sz="2200" b="1" dirty="0"/>
              <a:t>Maximizing Federal Funds: </a:t>
            </a:r>
            <a:r>
              <a:rPr lang="en-US" sz="2200" dirty="0">
                <a:hlinkClick r:id="rId4"/>
              </a:rPr>
              <a:t>https://www.nj.gov/education/federalfunding/index.shtml</a:t>
            </a:r>
            <a:endParaRPr lang="en-US" sz="2200" dirty="0"/>
          </a:p>
          <a:p>
            <a:r>
              <a:rPr lang="en-US" sz="2200" b="1" i="0" u="sng" dirty="0">
                <a:solidFill>
                  <a:srgbClr val="0743B1"/>
                </a:solidFill>
                <a:effectLst/>
                <a:latin typeface="+mn-lt"/>
                <a:hlinkClick r:id="rId5" tooltip="Original URL:&#10;https://app.powerbi.com/view?r=eyJrIjoiNjRkZTBiNWUtYWVlNi00YjczLTg1MDctZjJhMmFiOGJmOGYzIiwidCI6ImIzMmE4ODRkLTUwMTMtNDFhNy05NzU0LTRhZGRiNDA1NjIxYiIsImMiOjF9&#10;&#10;Click to follow link."/>
              </a:rPr>
              <a:t>NJDOE Federal Funding Dashboard</a:t>
            </a:r>
            <a:r>
              <a:rPr lang="en-US" sz="2200" b="1" i="0" u="none" strike="noStrike" dirty="0">
                <a:solidFill>
                  <a:srgbClr val="000000"/>
                </a:solidFill>
                <a:effectLst/>
                <a:latin typeface="+mn-lt"/>
              </a:rPr>
              <a:t>  (</a:t>
            </a:r>
            <a:r>
              <a:rPr lang="en-US" sz="2200" b="0" i="0" u="none" strike="noStrike" dirty="0">
                <a:solidFill>
                  <a:srgbClr val="000000"/>
                </a:solidFill>
                <a:effectLst/>
                <a:latin typeface="+mn-lt"/>
              </a:rPr>
              <a:t>updated twice a month)</a:t>
            </a:r>
          </a:p>
        </p:txBody>
      </p:sp>
      <p:sp>
        <p:nvSpPr>
          <p:cNvPr id="3" name="Slide Number Placeholder 2">
            <a:extLst>
              <a:ext uri="{FF2B5EF4-FFF2-40B4-BE49-F238E27FC236}">
                <a16:creationId xmlns:a16="http://schemas.microsoft.com/office/drawing/2014/main" id="{8D431F88-206C-4BC9-9A17-E48CFDB5EDC8}"/>
              </a:ext>
            </a:extLst>
          </p:cNvPr>
          <p:cNvSpPr>
            <a:spLocks noGrp="1"/>
          </p:cNvSpPr>
          <p:nvPr>
            <p:ph type="sldNum" sz="quarter" idx="10"/>
          </p:nvPr>
        </p:nvSpPr>
        <p:spPr/>
        <p:txBody>
          <a:bodyPr/>
          <a:lstStyle/>
          <a:p>
            <a:fld id="{A3D1C70C-36A2-44FC-A083-98959550CFF4}" type="slidenum">
              <a:rPr lang="en-US" smtClean="0"/>
              <a:pPr/>
              <a:t>16</a:t>
            </a:fld>
            <a:endParaRPr lang="en-US"/>
          </a:p>
        </p:txBody>
      </p:sp>
    </p:spTree>
    <p:extLst>
      <p:ext uri="{BB962C8B-B14F-4D97-AF65-F5344CB8AC3E}">
        <p14:creationId xmlns:p14="http://schemas.microsoft.com/office/powerpoint/2010/main" val="2854112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6AF7E-A27C-0EF6-8EF7-0F1404E626E9}"/>
              </a:ext>
            </a:extLst>
          </p:cNvPr>
          <p:cNvSpPr>
            <a:spLocks noGrp="1"/>
          </p:cNvSpPr>
          <p:nvPr>
            <p:ph type="title"/>
          </p:nvPr>
        </p:nvSpPr>
        <p:spPr/>
        <p:txBody>
          <a:bodyPr/>
          <a:lstStyle/>
          <a:p>
            <a:r>
              <a:rPr lang="en-US" sz="4400" dirty="0"/>
              <a:t>USED Fiscal Sustainability Resources </a:t>
            </a:r>
          </a:p>
        </p:txBody>
      </p:sp>
      <p:sp>
        <p:nvSpPr>
          <p:cNvPr id="5" name="Slide Number Placeholder 4">
            <a:extLst>
              <a:ext uri="{FF2B5EF4-FFF2-40B4-BE49-F238E27FC236}">
                <a16:creationId xmlns:a16="http://schemas.microsoft.com/office/drawing/2014/main" id="{AB8B36EA-7C0E-ACBA-6280-E46BDA3EA267}"/>
              </a:ext>
            </a:extLst>
          </p:cNvPr>
          <p:cNvSpPr>
            <a:spLocks noGrp="1"/>
          </p:cNvSpPr>
          <p:nvPr>
            <p:ph type="sldNum" sz="quarter" idx="12"/>
          </p:nvPr>
        </p:nvSpPr>
        <p:spPr/>
        <p:txBody>
          <a:bodyPr/>
          <a:lstStyle/>
          <a:p>
            <a:fld id="{A3D1C70C-36A2-44FC-A083-98959550CFF4}" type="slidenum">
              <a:rPr lang="en-US" smtClean="0"/>
              <a:t>17</a:t>
            </a:fld>
            <a:endParaRPr lang="en-US"/>
          </a:p>
        </p:txBody>
      </p:sp>
      <p:sp>
        <p:nvSpPr>
          <p:cNvPr id="6" name="Content Placeholder 9">
            <a:extLst>
              <a:ext uri="{FF2B5EF4-FFF2-40B4-BE49-F238E27FC236}">
                <a16:creationId xmlns:a16="http://schemas.microsoft.com/office/drawing/2014/main" id="{3C40E1D8-6038-F134-15A8-AEAA39651142}"/>
              </a:ext>
            </a:extLst>
          </p:cNvPr>
          <p:cNvSpPr>
            <a:spLocks noGrp="1"/>
          </p:cNvSpPr>
          <p:nvPr>
            <p:ph idx="1"/>
          </p:nvPr>
        </p:nvSpPr>
        <p:spPr>
          <a:xfrm>
            <a:off x="150864" y="1244600"/>
            <a:ext cx="12041136" cy="5377722"/>
          </a:xfrm>
        </p:spPr>
        <p:txBody>
          <a:bodyPr/>
          <a:lstStyle/>
          <a:p>
            <a:pPr>
              <a:spcBef>
                <a:spcPts val="600"/>
              </a:spcBef>
              <a:spcAft>
                <a:spcPts val="600"/>
              </a:spcAft>
            </a:pPr>
            <a:r>
              <a:rPr lang="en-US" sz="3000" dirty="0">
                <a:solidFill>
                  <a:srgbClr val="000000"/>
                </a:solidFill>
              </a:rPr>
              <a:t>NJDOE recently received a Dear Colleague Letter (DCL) from USED addressing the importance of fiscal sustainability beyond pandemic relief efforts</a:t>
            </a:r>
          </a:p>
          <a:p>
            <a:pPr>
              <a:spcBef>
                <a:spcPts val="600"/>
              </a:spcBef>
              <a:spcAft>
                <a:spcPts val="600"/>
              </a:spcAft>
            </a:pPr>
            <a:r>
              <a:rPr lang="en-US" sz="3000" dirty="0">
                <a:solidFill>
                  <a:srgbClr val="000000"/>
                </a:solidFill>
              </a:rPr>
              <a:t>The DCL highlighted how Title I, IDEA, and other formula and grant funds can help sustain pandemic relief investments</a:t>
            </a:r>
          </a:p>
          <a:p>
            <a:pPr>
              <a:spcBef>
                <a:spcPts val="600"/>
              </a:spcBef>
              <a:spcAft>
                <a:spcPts val="600"/>
              </a:spcAft>
            </a:pPr>
            <a:r>
              <a:rPr lang="en-US" sz="3000" kern="1200" dirty="0">
                <a:solidFill>
                  <a:srgbClr val="000000"/>
                </a:solidFill>
                <a:latin typeface="+mn-lt"/>
                <a:cs typeface="Times New Roman" panose="02020603050405020304" pitchFamily="18" charset="0"/>
              </a:rPr>
              <a:t>NJDOE is currently in the process of reviewing these resources and additional guidance on fiscal sustainability will be forthcoming</a:t>
            </a:r>
          </a:p>
          <a:p>
            <a:endParaRPr lang="en-US" sz="3000" kern="1200" dirty="0">
              <a:solidFill>
                <a:srgbClr val="000000"/>
              </a:solidFill>
              <a:latin typeface="+mn-lt"/>
              <a:cs typeface="Times New Roman" panose="02020603050405020304" pitchFamily="18" charset="0"/>
            </a:endParaRPr>
          </a:p>
          <a:p>
            <a:pPr marL="0" indent="0">
              <a:buNone/>
            </a:pPr>
            <a:endParaRPr lang="en-US" sz="3000" dirty="0">
              <a:effectLst/>
              <a:latin typeface="+mn-lt"/>
              <a:ea typeface="Times New Roman" panose="02020603050405020304" pitchFamily="18" charset="0"/>
              <a:cs typeface="Times New Roman" panose="02020603050405020304" pitchFamily="18" charset="0"/>
            </a:endParaRPr>
          </a:p>
          <a:p>
            <a:endParaRPr lang="en-US" sz="3000" dirty="0"/>
          </a:p>
        </p:txBody>
      </p:sp>
    </p:spTree>
    <p:extLst>
      <p:ext uri="{BB962C8B-B14F-4D97-AF65-F5344CB8AC3E}">
        <p14:creationId xmlns:p14="http://schemas.microsoft.com/office/powerpoint/2010/main" val="3685438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13782-23B6-A98F-7E5B-A6198DC9FA33}"/>
              </a:ext>
            </a:extLst>
          </p:cNvPr>
          <p:cNvSpPr>
            <a:spLocks noGrp="1"/>
          </p:cNvSpPr>
          <p:nvPr>
            <p:ph type="title"/>
          </p:nvPr>
        </p:nvSpPr>
        <p:spPr>
          <a:xfrm>
            <a:off x="1283677" y="235678"/>
            <a:ext cx="10371049" cy="890797"/>
          </a:xfrm>
        </p:spPr>
        <p:txBody>
          <a:bodyPr/>
          <a:lstStyle/>
          <a:p>
            <a:r>
              <a:rPr lang="en-US" sz="4400" dirty="0"/>
              <a:t>Raise the Bar in NJ</a:t>
            </a:r>
          </a:p>
        </p:txBody>
      </p:sp>
      <p:sp>
        <p:nvSpPr>
          <p:cNvPr id="5" name="Slide Number Placeholder 4">
            <a:extLst>
              <a:ext uri="{FF2B5EF4-FFF2-40B4-BE49-F238E27FC236}">
                <a16:creationId xmlns:a16="http://schemas.microsoft.com/office/drawing/2014/main" id="{1BBD2F67-A898-3A33-BE94-09A3657C413A}"/>
              </a:ext>
            </a:extLst>
          </p:cNvPr>
          <p:cNvSpPr>
            <a:spLocks noGrp="1"/>
          </p:cNvSpPr>
          <p:nvPr>
            <p:ph type="sldNum" sz="quarter" idx="12"/>
          </p:nvPr>
        </p:nvSpPr>
        <p:spPr/>
        <p:txBody>
          <a:bodyPr/>
          <a:lstStyle/>
          <a:p>
            <a:fld id="{A3D1C70C-36A2-44FC-A083-98959550CFF4}" type="slidenum">
              <a:rPr lang="en-US" smtClean="0"/>
              <a:t>18</a:t>
            </a:fld>
            <a:endParaRPr lang="en-US"/>
          </a:p>
        </p:txBody>
      </p:sp>
      <p:sp>
        <p:nvSpPr>
          <p:cNvPr id="10" name="Content Placeholder 9">
            <a:extLst>
              <a:ext uri="{FF2B5EF4-FFF2-40B4-BE49-F238E27FC236}">
                <a16:creationId xmlns:a16="http://schemas.microsoft.com/office/drawing/2014/main" id="{12EC1AEF-6EF0-5107-A3A7-969D3CD93B8A}"/>
              </a:ext>
            </a:extLst>
          </p:cNvPr>
          <p:cNvSpPr>
            <a:spLocks noGrp="1"/>
          </p:cNvSpPr>
          <p:nvPr>
            <p:ph idx="1"/>
          </p:nvPr>
        </p:nvSpPr>
        <p:spPr>
          <a:xfrm>
            <a:off x="265753" y="1309037"/>
            <a:ext cx="12170087" cy="5130722"/>
          </a:xfrm>
        </p:spPr>
        <p:txBody>
          <a:bodyPr/>
          <a:lstStyle/>
          <a:p>
            <a:pPr marL="228600" marR="0" lvl="0" indent="-228600" algn="l" defTabSz="914400" rtl="0" eaLnBrk="1" fontAlgn="auto" latinLnBrk="0" hangingPunct="1">
              <a:lnSpc>
                <a:spcPct val="108000"/>
              </a:lnSpc>
              <a:spcBef>
                <a:spcPts val="1000"/>
              </a:spcBef>
              <a:spcAft>
                <a:spcPts val="1400"/>
              </a:spcAft>
              <a:buClrTx/>
              <a:buSzTx/>
              <a:buFont typeface="Arial" panose="020B0604020202020204" pitchFamily="34" charset="0"/>
              <a:buChar char="•"/>
              <a:tabLst/>
              <a:defRPr/>
            </a:pPr>
            <a:r>
              <a:rPr kumimoji="0" lang="en-US" sz="29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hlinkClick r:id="rId3"/>
              </a:rPr>
              <a:t>Raise the Bar: Lead the World</a:t>
            </a:r>
            <a:r>
              <a:rPr kumimoji="0" lang="en-US" sz="29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USED’s vision and priorities for 2023 </a:t>
            </a:r>
          </a:p>
          <a:p>
            <a:pPr>
              <a:defRPr/>
            </a:pPr>
            <a:r>
              <a:rPr lang="en-US" sz="2900" dirty="0">
                <a:solidFill>
                  <a:prstClr val="black"/>
                </a:solidFill>
              </a:rPr>
              <a:t>One of the key priorities is Boldly Improving Learning Conditions, which asserts that every student should have access to outstanding, well-prepared, well-supported educators who reflect the diversity of the students they serve. </a:t>
            </a:r>
          </a:p>
          <a:p>
            <a:pPr>
              <a:defRPr/>
            </a:pPr>
            <a:r>
              <a:rPr kumimoji="0" lang="en-US" sz="29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NJ is deeply invested in supporting this effort and will be co-sponsoring the </a:t>
            </a:r>
            <a:r>
              <a:rPr kumimoji="0" lang="en-US" sz="29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hlinkClick r:id="rId4"/>
              </a:rPr>
              <a:t>2023 Diversifying the Teacher Workforce Convening </a:t>
            </a:r>
            <a:r>
              <a:rPr kumimoji="0" lang="en-US" sz="29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in October.</a:t>
            </a:r>
          </a:p>
          <a:p>
            <a:pPr marL="0" indent="0">
              <a:buNone/>
            </a:pPr>
            <a:endParaRPr lang="en-US" sz="2900" dirty="0">
              <a:effectLst/>
              <a:latin typeface="+mn-lt"/>
              <a:ea typeface="Times New Roman" panose="02020603050405020304" pitchFamily="18" charset="0"/>
              <a:cs typeface="Times New Roman" panose="02020603050405020304" pitchFamily="18" charset="0"/>
            </a:endParaRPr>
          </a:p>
          <a:p>
            <a:endParaRPr lang="en-US" sz="2900" dirty="0"/>
          </a:p>
        </p:txBody>
      </p:sp>
    </p:spTree>
    <p:extLst>
      <p:ext uri="{BB962C8B-B14F-4D97-AF65-F5344CB8AC3E}">
        <p14:creationId xmlns:p14="http://schemas.microsoft.com/office/powerpoint/2010/main" val="3095206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tar: 5 Points 5">
            <a:extLst>
              <a:ext uri="{FF2B5EF4-FFF2-40B4-BE49-F238E27FC236}">
                <a16:creationId xmlns:a16="http://schemas.microsoft.com/office/drawing/2014/main" id="{E552B1D6-CE0B-4A6A-8A8E-3879D58F8B6B}"/>
              </a:ext>
            </a:extLst>
          </p:cNvPr>
          <p:cNvSpPr/>
          <p:nvPr/>
        </p:nvSpPr>
        <p:spPr>
          <a:xfrm>
            <a:off x="7938550" y="1373401"/>
            <a:ext cx="4253450" cy="4039083"/>
          </a:xfrm>
          <a:prstGeom prst="star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7F8340D-AD91-4A5E-89A8-8B0710FF289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lang="en-US" b="1" dirty="0">
                <a:solidFill>
                  <a:srgbClr val="6E2405"/>
                </a:solidFill>
              </a:rPr>
              <a:t>NJ’s 2023 National Blue Ribbon Schools</a:t>
            </a:r>
            <a:endParaRPr kumimoji="0" lang="en-US" b="1" i="0" u="none" strike="noStrike" kern="1200" cap="none" spc="0" normalizeH="0" baseline="0" noProof="0" dirty="0">
              <a:ln>
                <a:noFill/>
              </a:ln>
              <a:solidFill>
                <a:srgbClr val="6E2405"/>
              </a:solidFill>
              <a:effectLst/>
              <a:uLnTx/>
              <a:uFillTx/>
              <a:latin typeface="Calibri" panose="020F0502020204030204"/>
            </a:endParaRPr>
          </a:p>
        </p:txBody>
      </p:sp>
      <p:sp>
        <p:nvSpPr>
          <p:cNvPr id="2" name="Text Placeholder 1">
            <a:extLst>
              <a:ext uri="{FF2B5EF4-FFF2-40B4-BE49-F238E27FC236}">
                <a16:creationId xmlns:a16="http://schemas.microsoft.com/office/drawing/2014/main" id="{1A7CE43E-5061-4754-BA2F-41814168CA4B}"/>
              </a:ext>
            </a:extLst>
          </p:cNvPr>
          <p:cNvSpPr>
            <a:spLocks noGrp="1"/>
          </p:cNvSpPr>
          <p:nvPr>
            <p:ph type="body" sz="quarter" idx="11"/>
          </p:nvPr>
        </p:nvSpPr>
        <p:spPr>
          <a:xfrm>
            <a:off x="171450" y="1373401"/>
            <a:ext cx="10528634" cy="4652749"/>
          </a:xfrm>
        </p:spPr>
        <p:txBody>
          <a:bodyPr>
            <a:normAutofit fontScale="55000" lnSpcReduction="20000"/>
          </a:bodyPr>
          <a:lstStyle/>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Basking Ridge – Oak Street School, </a:t>
            </a:r>
            <a:r>
              <a:rPr lang="en-US" sz="3600" b="0" i="0" u="none" strike="noStrike" dirty="0" err="1">
                <a:solidFill>
                  <a:srgbClr val="212121"/>
                </a:solidFill>
                <a:effectLst/>
                <a:latin typeface="Times New Roman" panose="02020603050405020304" pitchFamily="18" charset="0"/>
              </a:rPr>
              <a:t>Bernards</a:t>
            </a:r>
            <a:r>
              <a:rPr lang="en-US" sz="3600" b="0" i="0" u="none" strike="noStrike" dirty="0">
                <a:solidFill>
                  <a:srgbClr val="212121"/>
                </a:solidFill>
                <a:effectLst/>
                <a:latin typeface="Times New Roman" panose="02020603050405020304" pitchFamily="18" charset="0"/>
              </a:rPr>
              <a:t> Township Board of Education.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Colonia – Claremont Avenue Elementary School, Woodbridge Township School District.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Demarest – Luther Lee Emerson School, Demarest School District.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Garfield – Washington Irving School No 4, Garfield City School District.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Haddonfield – J Fithian </a:t>
            </a:r>
            <a:r>
              <a:rPr lang="en-US" sz="3600" b="0" i="0" u="none" strike="noStrike" dirty="0" err="1">
                <a:solidFill>
                  <a:srgbClr val="212121"/>
                </a:solidFill>
                <a:effectLst/>
                <a:latin typeface="Times New Roman" panose="02020603050405020304" pitchFamily="18" charset="0"/>
              </a:rPr>
              <a:t>Tatem</a:t>
            </a:r>
            <a:r>
              <a:rPr lang="en-US" sz="3600" b="0" i="0" u="none" strike="noStrike" dirty="0">
                <a:solidFill>
                  <a:srgbClr val="212121"/>
                </a:solidFill>
                <a:effectLst/>
                <a:latin typeface="Times New Roman" panose="02020603050405020304" pitchFamily="18" charset="0"/>
              </a:rPr>
              <a:t> Elementary School, Haddonfield Public Schools.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Lincroft – High Technology High School, Monmouth County Vocational School District.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Mendham – Hilltop Elementary School, Mendham Borough School District.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Newark – Technology High School, Newark Board of Education. </a:t>
            </a:r>
            <a:endParaRPr lang="en-US" sz="3600" b="0" i="0" u="none" strike="noStrike" dirty="0">
              <a:solidFill>
                <a:srgbClr val="212121"/>
              </a:solidFill>
              <a:effectLst/>
              <a:latin typeface="Calibri" panose="020F0502020204030204" pitchFamily="34" charset="0"/>
            </a:endParaRPr>
          </a:p>
          <a:p>
            <a:pPr fontAlgn="base">
              <a:lnSpc>
                <a:spcPct val="170000"/>
              </a:lnSpc>
              <a:spcBef>
                <a:spcPts val="0"/>
              </a:spcBef>
              <a:spcAft>
                <a:spcPts val="0"/>
              </a:spcAft>
            </a:pPr>
            <a:r>
              <a:rPr lang="en-US" sz="3600" b="0" i="0" u="none" strike="noStrike" dirty="0">
                <a:solidFill>
                  <a:srgbClr val="212121"/>
                </a:solidFill>
                <a:effectLst/>
                <a:latin typeface="Times New Roman" panose="02020603050405020304" pitchFamily="18" charset="0"/>
              </a:rPr>
              <a:t>Princeton – Princeton Charter School, Princeton Charter School. </a:t>
            </a:r>
            <a:endParaRPr lang="en-US" sz="3600" b="0" i="0" u="none" strike="noStrike" dirty="0">
              <a:solidFill>
                <a:srgbClr val="212121"/>
              </a:solidFill>
              <a:effectLst/>
              <a:latin typeface="Calibri" panose="020F0502020204030204" pitchFamily="34" charset="0"/>
            </a:endParaRPr>
          </a:p>
        </p:txBody>
      </p:sp>
      <p:sp>
        <p:nvSpPr>
          <p:cNvPr id="3" name="Slide Number Placeholder 2">
            <a:extLst>
              <a:ext uri="{FF2B5EF4-FFF2-40B4-BE49-F238E27FC236}">
                <a16:creationId xmlns:a16="http://schemas.microsoft.com/office/drawing/2014/main" id="{8D431F88-206C-4BC9-9A17-E48CFDB5EDC8}"/>
              </a:ext>
            </a:extLst>
          </p:cNvPr>
          <p:cNvSpPr>
            <a:spLocks noGrp="1"/>
          </p:cNvSpPr>
          <p:nvPr>
            <p:ph type="sldNum" sz="quarter" idx="10"/>
          </p:nvPr>
        </p:nvSpPr>
        <p:spPr/>
        <p:txBody>
          <a:bodyPr/>
          <a:lstStyle/>
          <a:p>
            <a:fld id="{A3D1C70C-36A2-44FC-A083-98959550CFF4}" type="slidenum">
              <a:rPr lang="en-US" smtClean="0"/>
              <a:pPr/>
              <a:t>19</a:t>
            </a:fld>
            <a:endParaRPr lang="en-US"/>
          </a:p>
        </p:txBody>
      </p:sp>
      <p:pic>
        <p:nvPicPr>
          <p:cNvPr id="5" name="Graphic 4" descr="Ribbon">
            <a:extLst>
              <a:ext uri="{FF2B5EF4-FFF2-40B4-BE49-F238E27FC236}">
                <a16:creationId xmlns:a16="http://schemas.microsoft.com/office/drawing/2014/main" id="{02679A46-659A-4EF3-B37F-692876D4E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39393" y="2730691"/>
            <a:ext cx="1864878" cy="1864878"/>
          </a:xfrm>
          <a:prstGeom prst="rect">
            <a:avLst/>
          </a:prstGeom>
        </p:spPr>
      </p:pic>
    </p:spTree>
    <p:extLst>
      <p:ext uri="{BB962C8B-B14F-4D97-AF65-F5344CB8AC3E}">
        <p14:creationId xmlns:p14="http://schemas.microsoft.com/office/powerpoint/2010/main" val="22855291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E09FC-7000-4179-B4AA-6FBE0EAE5E7D}"/>
              </a:ext>
            </a:extLst>
          </p:cNvPr>
          <p:cNvSpPr>
            <a:spLocks noGrp="1"/>
          </p:cNvSpPr>
          <p:nvPr>
            <p:ph type="title"/>
          </p:nvPr>
        </p:nvSpPr>
        <p:spPr/>
        <p:txBody>
          <a:bodyPr/>
          <a:lstStyle/>
          <a:p>
            <a:pPr algn="ctr"/>
            <a:r>
              <a:rPr lang="en-US" dirty="0">
                <a:solidFill>
                  <a:schemeClr val="tx1"/>
                </a:solidFill>
              </a:rPr>
              <a:t>AGENDA</a:t>
            </a:r>
          </a:p>
        </p:txBody>
      </p:sp>
      <p:sp>
        <p:nvSpPr>
          <p:cNvPr id="3" name="Text Placeholder 2">
            <a:extLst>
              <a:ext uri="{FF2B5EF4-FFF2-40B4-BE49-F238E27FC236}">
                <a16:creationId xmlns:a16="http://schemas.microsoft.com/office/drawing/2014/main" id="{2BC5836D-90D3-4A6E-9765-42834AAABD2D}"/>
              </a:ext>
            </a:extLst>
          </p:cNvPr>
          <p:cNvSpPr>
            <a:spLocks noGrp="1"/>
          </p:cNvSpPr>
          <p:nvPr>
            <p:ph type="body" sz="quarter" idx="11"/>
          </p:nvPr>
        </p:nvSpPr>
        <p:spPr>
          <a:xfrm>
            <a:off x="1592280" y="1133271"/>
            <a:ext cx="9310877" cy="4961925"/>
          </a:xfrm>
        </p:spPr>
        <p:txBody>
          <a:bodyPr vert="horz" lIns="91440" tIns="45720" rIns="822960" bIns="45720" rtlCol="0" anchor="t">
            <a:normAutofit/>
          </a:bodyPr>
          <a:lstStyle/>
          <a:p>
            <a:pPr marL="0" lvl="0" indent="0" algn="ctr" eaLnBrk="0" fontAlgn="base" hangingPunct="0">
              <a:lnSpc>
                <a:spcPct val="100000"/>
              </a:lnSpc>
              <a:spcBef>
                <a:spcPct val="0"/>
              </a:spcBef>
              <a:spcAft>
                <a:spcPct val="0"/>
              </a:spcAft>
              <a:buNone/>
              <a:tabLst>
                <a:tab pos="4286250" algn="l"/>
              </a:tabLst>
            </a:pPr>
            <a:r>
              <a:rPr lang="en-US" altLang="en-US" sz="2600" dirty="0">
                <a:latin typeface="Calibri" panose="020F0502020204030204" pitchFamily="34" charset="0"/>
                <a:cs typeface="Calibri" panose="020F0502020204030204" pitchFamily="34" charset="0"/>
              </a:rPr>
              <a:t>Advisory Committee for Federally Funded Programs</a:t>
            </a:r>
            <a:endParaRPr lang="en-US" altLang="en-US" sz="2400" b="1" dirty="0">
              <a:solidFill>
                <a:srgbClr val="FFFFFF"/>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indent="0" eaLnBrk="0" fontAlgn="base" hangingPunct="0">
              <a:lnSpc>
                <a:spcPct val="100000"/>
              </a:lnSpc>
              <a:spcBef>
                <a:spcPct val="0"/>
              </a:spcBef>
              <a:spcAft>
                <a:spcPct val="0"/>
              </a:spcAft>
              <a:buNone/>
              <a:tabLst>
                <a:tab pos="4286250" algn="l"/>
              </a:tabLst>
            </a:pPr>
            <a:r>
              <a:rPr lang="en-US" altLang="en-US" sz="1900" dirty="0">
                <a:latin typeface="Calibri" panose="020F0502020204030204" pitchFamily="34" charset="0"/>
                <a:cs typeface="Calibri" panose="020F0502020204030204" pitchFamily="34" charset="0"/>
              </a:rPr>
              <a:t>                                                                                                                             </a:t>
            </a:r>
          </a:p>
          <a:p>
            <a:pPr marL="0" inden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900" dirty="0">
              <a:latin typeface="Calibri" panose="020F0502020204030204" pitchFamily="34" charset="0"/>
              <a:ea typeface="Times New Roman" panose="02020603050405020304" pitchFamily="18" charset="0"/>
              <a:cs typeface="Calibri" panose="020F0502020204030204" pitchFamily="34" charset="0"/>
            </a:endParaRPr>
          </a:p>
          <a:p>
            <a:pPr marL="0" indent="0">
              <a:lnSpc>
                <a:spcPct val="100000"/>
              </a:lnSpc>
              <a:spcBef>
                <a:spcPct val="0"/>
              </a:spcBef>
              <a:spcAft>
                <a:spcPct val="0"/>
              </a:spcAft>
              <a:buNone/>
              <a:tabLst>
                <a:tab pos="4286250" algn="l"/>
              </a:tabLst>
            </a:pPr>
            <a:endParaRPr lang="en-US" sz="1700" b="1" dirty="0">
              <a:solidFill>
                <a:srgbClr val="002060"/>
              </a:solidFill>
              <a:latin typeface="Calibri" panose="020F0502020204030204" pitchFamily="34" charset="0"/>
              <a:cs typeface="Calibri" panose="020F0502020204030204" pitchFamily="34" charset="0"/>
            </a:endParaRPr>
          </a:p>
          <a:p>
            <a:pPr marL="0" lvl="0" indent="0" eaLnBrk="0" fontAlgn="base" hangingPunct="0">
              <a:lnSpc>
                <a:spcPct val="100000"/>
              </a:lnSpc>
              <a:spcBef>
                <a:spcPct val="0"/>
              </a:spcBef>
              <a:spcAft>
                <a:spcPct val="0"/>
              </a:spcAft>
              <a:buNone/>
              <a:tabLst>
                <a:tab pos="4286250" algn="l"/>
              </a:tabLst>
            </a:pPr>
            <a:endParaRPr lang="en-US" altLang="en-US" sz="1600" b="1" dirty="0">
              <a:latin typeface="Calibri" panose="020F0502020204030204" pitchFamily="34" charset="0"/>
              <a:cs typeface="Calibri" panose="020F050202020403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CBBEE18C-5BF8-4020-975C-3EC6DC0A74D2}"/>
              </a:ext>
            </a:extLst>
          </p:cNvPr>
          <p:cNvSpPr>
            <a:spLocks noGrp="1"/>
          </p:cNvSpPr>
          <p:nvPr>
            <p:ph type="sldNum" sz="quarter" idx="10"/>
          </p:nvPr>
        </p:nvSpPr>
        <p:spPr/>
        <p:txBody>
          <a:bodyPr/>
          <a:lstStyle/>
          <a:p>
            <a:fld id="{A3D1C70C-36A2-44FC-A083-98959550CFF4}" type="slidenum">
              <a:rPr lang="en-US" smtClean="0"/>
              <a:pPr/>
              <a:t>2</a:t>
            </a:fld>
            <a:endParaRPr lang="en-US" dirty="0"/>
          </a:p>
        </p:txBody>
      </p:sp>
      <p:graphicFrame>
        <p:nvGraphicFramePr>
          <p:cNvPr id="5" name="Table 5">
            <a:extLst>
              <a:ext uri="{FF2B5EF4-FFF2-40B4-BE49-F238E27FC236}">
                <a16:creationId xmlns:a16="http://schemas.microsoft.com/office/drawing/2014/main" id="{4E68C998-F5D1-4AE5-84D5-74B3D1773815}"/>
              </a:ext>
            </a:extLst>
          </p:cNvPr>
          <p:cNvGraphicFramePr>
            <a:graphicFrameLocks noGrp="1"/>
          </p:cNvGraphicFramePr>
          <p:nvPr>
            <p:extLst>
              <p:ext uri="{D42A27DB-BD31-4B8C-83A1-F6EECF244321}">
                <p14:modId xmlns:p14="http://schemas.microsoft.com/office/powerpoint/2010/main" val="1530795502"/>
              </p:ext>
            </p:extLst>
          </p:nvPr>
        </p:nvGraphicFramePr>
        <p:xfrm>
          <a:off x="1845129" y="1562670"/>
          <a:ext cx="8214190" cy="6294120"/>
        </p:xfrm>
        <a:graphic>
          <a:graphicData uri="http://schemas.openxmlformats.org/drawingml/2006/table">
            <a:tbl>
              <a:tblPr firstRow="1" bandRow="1">
                <a:tableStyleId>{2D5ABB26-0587-4C30-8999-92F81FD0307C}</a:tableStyleId>
              </a:tblPr>
              <a:tblGrid>
                <a:gridCol w="3136304">
                  <a:extLst>
                    <a:ext uri="{9D8B030D-6E8A-4147-A177-3AD203B41FA5}">
                      <a16:colId xmlns:a16="http://schemas.microsoft.com/office/drawing/2014/main" val="1513750588"/>
                    </a:ext>
                  </a:extLst>
                </a:gridCol>
                <a:gridCol w="5077886">
                  <a:extLst>
                    <a:ext uri="{9D8B030D-6E8A-4147-A177-3AD203B41FA5}">
                      <a16:colId xmlns:a16="http://schemas.microsoft.com/office/drawing/2014/main" val="3381003898"/>
                    </a:ext>
                  </a:extLst>
                </a:gridCol>
              </a:tblGrid>
              <a:tr h="704322">
                <a:tc>
                  <a:txBody>
                    <a:bodyPr/>
                    <a:lstStyle/>
                    <a:p>
                      <a:r>
                        <a:rPr lang="en-US" sz="1100" kern="1200" dirty="0">
                          <a:solidFill>
                            <a:schemeClr val="tx1"/>
                          </a:solidFill>
                          <a:effectLst/>
                        </a:rPr>
                        <a:t>TEAMS Chat Box Monitor </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100" kern="1200" dirty="0">
                          <a:solidFill>
                            <a:schemeClr val="tx1"/>
                          </a:solidFill>
                          <a:effectLst/>
                        </a:rPr>
                        <a:t>Mr. Clark Coe, Project Specialist</a:t>
                      </a:r>
                    </a:p>
                    <a:p>
                      <a:r>
                        <a:rPr lang="en-US" sz="1100" kern="1200" dirty="0">
                          <a:solidFill>
                            <a:schemeClr val="tx1"/>
                          </a:solidFill>
                          <a:effectLst/>
                        </a:rPr>
                        <a:t>Office of the Executive Director/Deputy Assistant Commissioner</a:t>
                      </a:r>
                    </a:p>
                    <a:p>
                      <a:r>
                        <a:rPr lang="en-US" sz="1100" dirty="0"/>
                        <a:t>Division of Educational Services</a:t>
                      </a:r>
                    </a:p>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7610845"/>
                  </a:ext>
                </a:extLst>
              </a:tr>
              <a:tr h="549371">
                <a:tc>
                  <a:txBody>
                    <a:bodyPr/>
                    <a:lstStyle/>
                    <a:p>
                      <a:r>
                        <a:rPr lang="en-US" sz="1100" kern="1200" dirty="0">
                          <a:solidFill>
                            <a:schemeClr val="tx1"/>
                          </a:solidFill>
                          <a:effectLst/>
                        </a:rPr>
                        <a:t>Moderator’s Welcome</a:t>
                      </a: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en-US" sz="1100" dirty="0"/>
                        <a:t>Dr. A. Charles Wright,  Executive Director/Deputy Assistant Commissioner</a:t>
                      </a:r>
                    </a:p>
                    <a:p>
                      <a:r>
                        <a:rPr lang="en-US" sz="1100" kern="1200" dirty="0">
                          <a:solidFill>
                            <a:schemeClr val="tx1"/>
                          </a:solidFill>
                          <a:effectLst/>
                        </a:rPr>
                        <a:t>Division of Educational Services</a:t>
                      </a:r>
                    </a:p>
                    <a:p>
                      <a:endParaRPr lang="en-US" altLang="en-US" sz="11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2219103"/>
                  </a:ext>
                </a:extLst>
              </a:tr>
              <a:tr h="1014223">
                <a:tc>
                  <a:txBody>
                    <a:bodyPr/>
                    <a:lstStyle/>
                    <a:p>
                      <a:r>
                        <a:rPr lang="en-US" altLang="en-US" sz="1100" dirty="0"/>
                        <a:t>Greetings  </a:t>
                      </a:r>
                    </a:p>
                    <a:p>
                      <a:endParaRPr lang="en-US" altLang="en-US" sz="1100" dirty="0"/>
                    </a:p>
                    <a:p>
                      <a:endParaRPr lang="en-US" sz="1100" dirty="0"/>
                    </a:p>
                    <a:p>
                      <a:r>
                        <a:rPr lang="en-US" sz="1100" dirty="0"/>
                        <a:t>Acknowledgement of the Passing of </a:t>
                      </a:r>
                    </a:p>
                    <a:p>
                      <a:r>
                        <a:rPr lang="en-US" sz="1100" dirty="0"/>
                        <a:t>Andrea Sunderville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en-US" sz="1100" dirty="0"/>
                        <a:t>M</a:t>
                      </a:r>
                      <a:r>
                        <a:rPr lang="en-US" altLang="en-US" sz="1100" dirty="0" bmk=""/>
                        <a:t>s. Kathy Ehling, Assistant Commissioner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bmk="_Hlk92375106"/>
                        <a:t>Division of Educational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bmk="_Hlk92375106"/>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bmk="_Hlk92375106"/>
                        <a:t>Dr. A. Charles Wright, Executive Director/Deputy Assistant commissioner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bmk="_Hlk92375106"/>
                        <a:t>Division of Educational </a:t>
                      </a:r>
                      <a:r>
                        <a:rPr lang="en-US" altLang="en-US" sz="1100" dirty="0" err="1" bmk="_Hlk92375106"/>
                        <a:t>Servicews</a:t>
                      </a:r>
                      <a:endParaRPr lang="en-US" altLang="en-US" sz="1100" dirty="0" bmk="_Hlk92375106"/>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bmk="_Hlk92375106">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2153709"/>
                  </a:ext>
                </a:extLst>
              </a:tr>
              <a:tr h="1014223">
                <a:tc>
                  <a:txBody>
                    <a:bodyPr/>
                    <a:lstStyle/>
                    <a:p>
                      <a:r>
                        <a:rPr lang="en-US" altLang="en-US" sz="1100" dirty="0"/>
                        <a:t>Review of  May 19, 2023, ACFFP Meeting Highlights   </a:t>
                      </a:r>
                    </a:p>
                    <a:p>
                      <a:endParaRPr lang="en-US" altLang="en-US" sz="1100" dirty="0"/>
                    </a:p>
                    <a:p>
                      <a:r>
                        <a:rPr lang="en-US" sz="1100" dirty="0"/>
                        <a:t>Committee Overview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en-US" sz="1100" dirty="0"/>
                        <a:t>Dr. A. Charles Wright,  Executive Director/Deputy Assistant Commissioner</a:t>
                      </a:r>
                    </a:p>
                    <a:p>
                      <a:r>
                        <a:rPr lang="en-US" sz="1100" kern="1200" dirty="0">
                          <a:solidFill>
                            <a:schemeClr val="tx1"/>
                          </a:solidFill>
                          <a:effectLst/>
                        </a:rPr>
                        <a:t>Division of Educational Services</a:t>
                      </a:r>
                    </a:p>
                    <a:p>
                      <a:endParaRPr lang="en-US" sz="1100" kern="1200" dirty="0">
                        <a:solidFill>
                          <a:schemeClr val="tx1"/>
                        </a:solidFill>
                        <a:effectLst/>
                      </a:endParaRPr>
                    </a:p>
                    <a:p>
                      <a:r>
                        <a:rPr lang="en-US" sz="1100" kern="1200" dirty="0">
                          <a:solidFill>
                            <a:schemeClr val="tx1"/>
                          </a:solidFill>
                          <a:effectLst/>
                        </a:rPr>
                        <a:t>Dr. A. Charles Wright, Executive director/Deputy Assistant Commissioner</a:t>
                      </a:r>
                    </a:p>
                    <a:p>
                      <a:r>
                        <a:rPr lang="en-US" sz="1100" kern="1200" dirty="0">
                          <a:solidFill>
                            <a:schemeClr val="tx1"/>
                          </a:solidFill>
                          <a:effectLst/>
                        </a:rPr>
                        <a:t>Division of Educational Services</a:t>
                      </a:r>
                    </a:p>
                    <a:p>
                      <a:endParaRPr lang="en-US" altLang="en-US" sz="1100" dirty="0">
                        <a:latin typeface="Calibri" panose="020F0502020204030204" pitchFamily="34" charset="0"/>
                        <a:ea typeface="Times New Roman" panose="02020603050405020304" pitchFamily="18" charset="0"/>
                        <a:cs typeface="Calibri" panose="020F050202020403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3823336"/>
                  </a:ext>
                </a:extLst>
              </a:tr>
              <a:tr h="11691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t>Federal Updates Office of Strategic Operations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100" dirty="0"/>
                        <a:t>ESSA State Plan Public comments</a:t>
                      </a:r>
                    </a:p>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eaLnBrk="0" fontAlgn="base" hangingPunct="0">
                        <a:lnSpc>
                          <a:spcPct val="100000"/>
                        </a:lnSpc>
                        <a:spcBef>
                          <a:spcPct val="0"/>
                        </a:spcBef>
                        <a:spcAft>
                          <a:spcPct val="0"/>
                        </a:spcAft>
                        <a:buNone/>
                        <a:tabLst>
                          <a:tab pos="4286250" algn="l"/>
                        </a:tabLst>
                      </a:pPr>
                      <a:r>
                        <a:rPr lang="en-US" altLang="en-US" sz="1100" dirty="0"/>
                        <a:t>Ms. Aida Epifanio, Federal Liaison                                                                                                                                                                                                                                 </a:t>
                      </a:r>
                    </a:p>
                    <a:p>
                      <a:r>
                        <a:rPr lang="en-US" altLang="en-US" sz="1100" dirty="0"/>
                        <a:t>Office of Strategic Operation</a:t>
                      </a:r>
                    </a:p>
                    <a:p>
                      <a:endParaRPr lang="en-US" sz="1100" dirty="0"/>
                    </a:p>
                    <a:p>
                      <a:r>
                        <a:rPr lang="en-US" sz="1100" dirty="0"/>
                        <a:t>Ms. Diana Pasculli, Executive director</a:t>
                      </a:r>
                    </a:p>
                    <a:p>
                      <a:r>
                        <a:rPr lang="en-US" sz="1100" dirty="0"/>
                        <a:t>Mr. John Iko, Planning Associate/Data Analysis</a:t>
                      </a:r>
                    </a:p>
                    <a:p>
                      <a:r>
                        <a:rPr lang="en-US" sz="1100" dirty="0"/>
                        <a:t>Division of Educational Services</a:t>
                      </a:r>
                    </a:p>
                    <a:p>
                      <a:endParaRPr lang="en-US" alt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4937275"/>
                  </a:ext>
                </a:extLst>
              </a:tr>
              <a:tr h="239469">
                <a:tc>
                  <a:txBody>
                    <a:bodyPr/>
                    <a:lstStyle/>
                    <a:p>
                      <a:r>
                        <a:rPr lang="en-US" sz="11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en-US" sz="1100" dirty="0"/>
                        <a:t>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0174489"/>
                  </a:ext>
                </a:extLst>
              </a:tr>
              <a:tr h="549371">
                <a:tc>
                  <a:txBody>
                    <a:bodyPr/>
                    <a:lstStyle/>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eaLnBrk="0" fontAlgn="base" hangingPunct="0">
                        <a:lnSpc>
                          <a:spcPct val="100000"/>
                        </a:lnSpc>
                        <a:spcBef>
                          <a:spcPct val="0"/>
                        </a:spcBef>
                        <a:spcAft>
                          <a:spcPct val="0"/>
                        </a:spcAft>
                        <a:buNone/>
                        <a:tabLst>
                          <a:tab pos="4286250" algn="l"/>
                        </a:tabLst>
                      </a:pPr>
                      <a:r>
                        <a:rPr lang="en-US" altLang="en-US" sz="1100" dirty="0"/>
                        <a:t>.</a:t>
                      </a:r>
                    </a:p>
                    <a:p>
                      <a:pPr marL="0" indent="0" eaLnBrk="0" fontAlgn="base" hangingPunct="0">
                        <a:lnSpc>
                          <a:spcPct val="100000"/>
                        </a:lnSpc>
                        <a:spcBef>
                          <a:spcPct val="0"/>
                        </a:spcBef>
                        <a:spcAft>
                          <a:spcPct val="0"/>
                        </a:spcAft>
                        <a:buNone/>
                        <a:tabLst>
                          <a:tab pos="4286250" algn="l"/>
                        </a:tabLst>
                      </a:pPr>
                      <a:endParaRPr lang="en-US" altLang="en-US" sz="1100" dirty="0"/>
                    </a:p>
                    <a:p>
                      <a:pPr marL="0" indent="0" eaLnBrk="0" fontAlgn="base" hangingPunct="0">
                        <a:lnSpc>
                          <a:spcPct val="100000"/>
                        </a:lnSpc>
                        <a:spcBef>
                          <a:spcPct val="0"/>
                        </a:spcBef>
                        <a:spcAft>
                          <a:spcPct val="0"/>
                        </a:spcAft>
                        <a:buNone/>
                        <a:tabLst>
                          <a:tab pos="4286250" algn="l"/>
                        </a:tabLst>
                      </a:pPr>
                      <a:endParaRPr lang="en-US" alt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54479018"/>
                  </a:ext>
                </a:extLst>
              </a:tr>
              <a:tr h="249368">
                <a:tc>
                  <a:txBody>
                    <a:bodyPr/>
                    <a:lstStyle/>
                    <a:p>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eaLnBrk="0" fontAlgn="base" hangingPunct="0">
                        <a:lnSpc>
                          <a:spcPct val="100000"/>
                        </a:lnSpc>
                        <a:spcBef>
                          <a:spcPct val="0"/>
                        </a:spcBef>
                        <a:spcAft>
                          <a:spcPct val="0"/>
                        </a:spcAft>
                        <a:buNone/>
                        <a:tabLst>
                          <a:tab pos="4286250" algn="l"/>
                        </a:tabLst>
                      </a:pPr>
                      <a:endParaRPr lang="en-US" sz="11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3910335"/>
                  </a:ext>
                </a:extLst>
              </a:tr>
              <a:tr h="3380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100" kern="12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2703577"/>
                  </a:ext>
                </a:extLst>
              </a:tr>
            </a:tbl>
          </a:graphicData>
        </a:graphic>
      </p:graphicFrame>
      <p:sp>
        <p:nvSpPr>
          <p:cNvPr id="7" name="TextBox 6">
            <a:extLst>
              <a:ext uri="{FF2B5EF4-FFF2-40B4-BE49-F238E27FC236}">
                <a16:creationId xmlns:a16="http://schemas.microsoft.com/office/drawing/2014/main" id="{1918B9A6-A53D-4FD7-9759-0C0FC9465EF6}"/>
              </a:ext>
            </a:extLst>
          </p:cNvPr>
          <p:cNvSpPr txBox="1"/>
          <p:nvPr/>
        </p:nvSpPr>
        <p:spPr>
          <a:xfrm>
            <a:off x="1926236" y="6252990"/>
            <a:ext cx="6097248" cy="369332"/>
          </a:xfrm>
          <a:prstGeom prst="rect">
            <a:avLst/>
          </a:prstGeom>
          <a:noFill/>
        </p:spPr>
        <p:txBody>
          <a:bodyPr wrap="square">
            <a:spAutoFit/>
          </a:bodyPr>
          <a:lstStyle/>
          <a:p>
            <a:pPr marL="0" indent="0">
              <a:lnSpc>
                <a:spcPct val="100000"/>
              </a:lnSpc>
              <a:spcBef>
                <a:spcPct val="0"/>
              </a:spcBef>
              <a:spcAft>
                <a:spcPct val="0"/>
              </a:spcAft>
              <a:buNone/>
              <a:tabLst>
                <a:tab pos="4286250" algn="l"/>
              </a:tabLst>
            </a:pPr>
            <a:r>
              <a:rPr lang="en-US" altLang="en-US" sz="1800" b="1" dirty="0">
                <a:solidFill>
                  <a:schemeClr val="bg1"/>
                </a:solidFill>
                <a:latin typeface="Calibri" panose="020F0502020204030204" pitchFamily="34" charset="0"/>
                <a:cs typeface="Calibri" panose="020F0502020204030204" pitchFamily="34" charset="0"/>
              </a:rPr>
              <a:t>NEXT MEETING                                  Friday, </a:t>
            </a:r>
            <a:r>
              <a:rPr lang="en-US" altLang="en-US" b="1" dirty="0">
                <a:solidFill>
                  <a:schemeClr val="bg1"/>
                </a:solidFill>
                <a:latin typeface="Calibri" panose="020F0502020204030204" pitchFamily="34" charset="0"/>
                <a:cs typeface="Calibri" panose="020F0502020204030204" pitchFamily="34" charset="0"/>
              </a:rPr>
              <a:t>January 26</a:t>
            </a:r>
            <a:r>
              <a:rPr lang="en-US" altLang="en-US" sz="1800" b="1" dirty="0">
                <a:solidFill>
                  <a:schemeClr val="bg1"/>
                </a:solidFill>
                <a:latin typeface="Calibri" panose="020F0502020204030204" pitchFamily="34" charset="0"/>
                <a:cs typeface="Calibri" panose="020F0502020204030204" pitchFamily="34" charset="0"/>
              </a:rPr>
              <a:t>,  2023</a:t>
            </a:r>
            <a:endParaRPr lang="en-US" sz="1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20248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7F8340D-AD91-4A5E-89A8-8B0710FF2893}"/>
              </a:ext>
            </a:extLst>
          </p:cNvPr>
          <p:cNvSpPr txBox="1">
            <a:spLocks noGrp="1"/>
          </p:cNvSpPr>
          <p:nvPr>
            <p:ph type="title"/>
          </p:nvPr>
        </p:nvSpPr>
        <p:spPr>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377" rtl="0" eaLnBrk="1" fontAlgn="auto" latinLnBrk="0" hangingPunct="1">
              <a:lnSpc>
                <a:spcPct val="90000"/>
              </a:lnSpc>
              <a:spcBef>
                <a:spcPct val="0"/>
              </a:spcBef>
              <a:spcAft>
                <a:spcPts val="0"/>
              </a:spcAft>
              <a:buClrTx/>
              <a:buSzTx/>
              <a:buFontTx/>
              <a:buNone/>
              <a:tabLst/>
              <a:defRPr/>
            </a:pPr>
            <a:r>
              <a:rPr lang="en-US" b="1" dirty="0">
                <a:solidFill>
                  <a:srgbClr val="6E2405"/>
                </a:solidFill>
              </a:rPr>
              <a:t>SY 22-23 National K-12 Supports</a:t>
            </a:r>
            <a:endParaRPr kumimoji="0" lang="en-US" b="1" i="0" u="none" strike="noStrike" kern="1200" cap="none" spc="0" normalizeH="0" baseline="0" noProof="0" dirty="0">
              <a:ln>
                <a:noFill/>
              </a:ln>
              <a:solidFill>
                <a:srgbClr val="6E2405"/>
              </a:solidFill>
              <a:effectLst/>
              <a:uLnTx/>
              <a:uFillTx/>
              <a:latin typeface="Calibri" panose="020F0502020204030204"/>
            </a:endParaRPr>
          </a:p>
        </p:txBody>
      </p:sp>
      <p:sp>
        <p:nvSpPr>
          <p:cNvPr id="2" name="Text Placeholder 1">
            <a:extLst>
              <a:ext uri="{FF2B5EF4-FFF2-40B4-BE49-F238E27FC236}">
                <a16:creationId xmlns:a16="http://schemas.microsoft.com/office/drawing/2014/main" id="{1A7CE43E-5061-4754-BA2F-41814168CA4B}"/>
              </a:ext>
            </a:extLst>
          </p:cNvPr>
          <p:cNvSpPr>
            <a:spLocks noGrp="1"/>
          </p:cNvSpPr>
          <p:nvPr>
            <p:ph type="body" sz="quarter" idx="11"/>
          </p:nvPr>
        </p:nvSpPr>
        <p:spPr>
          <a:xfrm>
            <a:off x="213360" y="1126475"/>
            <a:ext cx="12405360" cy="5352630"/>
          </a:xfrm>
        </p:spPr>
        <p:txBody>
          <a:bodyPr vert="horz" lIns="91440" tIns="45720" rIns="822960" bIns="45720" rtlCol="0" anchor="t">
            <a:noAutofit/>
          </a:bodyPr>
          <a:lstStyle/>
          <a:p>
            <a:pPr>
              <a:lnSpc>
                <a:spcPct val="100000"/>
              </a:lnSpc>
              <a:spcBef>
                <a:spcPts val="0"/>
              </a:spcBef>
              <a:spcAft>
                <a:spcPts val="0"/>
              </a:spcAft>
            </a:pPr>
            <a:r>
              <a:rPr lang="en-US" sz="2000" b="1" dirty="0">
                <a:hlinkClick r:id="rId3"/>
              </a:rPr>
              <a:t>SchoolSafety.gov</a:t>
            </a:r>
            <a:r>
              <a:rPr lang="en-US" sz="2000" b="1" dirty="0"/>
              <a:t>: </a:t>
            </a:r>
            <a:r>
              <a:rPr lang="en-US" sz="2000" dirty="0"/>
              <a:t>USED, DHS, and DOJ recently launched a public awareness campaign to highlight federal school safety resources and evidence-based practices available to support safer schools and communities. </a:t>
            </a:r>
          </a:p>
          <a:p>
            <a:pPr marL="0" indent="0">
              <a:lnSpc>
                <a:spcPct val="100000"/>
              </a:lnSpc>
              <a:spcBef>
                <a:spcPts val="0"/>
              </a:spcBef>
              <a:spcAft>
                <a:spcPts val="0"/>
              </a:spcAft>
              <a:buNone/>
            </a:pPr>
            <a:endParaRPr lang="en-US" sz="1000" dirty="0"/>
          </a:p>
          <a:p>
            <a:pPr>
              <a:lnSpc>
                <a:spcPct val="100000"/>
              </a:lnSpc>
              <a:spcBef>
                <a:spcPts val="0"/>
              </a:spcBef>
              <a:spcAft>
                <a:spcPts val="0"/>
              </a:spcAft>
            </a:pPr>
            <a:r>
              <a:rPr lang="en-US" sz="2000" b="1" dirty="0">
                <a:hlinkClick r:id="rId4"/>
              </a:rPr>
              <a:t>National Center on Safe Supportive Learning Environments (NCSSLE):</a:t>
            </a:r>
            <a:r>
              <a:rPr lang="en-US" sz="2000" b="1" dirty="0"/>
              <a:t> </a:t>
            </a:r>
            <a:r>
              <a:rPr lang="en-US" sz="2000" dirty="0"/>
              <a:t>hosts webinars, conferences, and learning events on a wide variety of topics related to improving conditions for learning.</a:t>
            </a:r>
          </a:p>
          <a:p>
            <a:pPr marL="0" indent="0">
              <a:lnSpc>
                <a:spcPct val="100000"/>
              </a:lnSpc>
              <a:spcBef>
                <a:spcPts val="0"/>
              </a:spcBef>
              <a:spcAft>
                <a:spcPts val="0"/>
              </a:spcAft>
              <a:buNone/>
            </a:pPr>
            <a:endParaRPr lang="en-US" sz="1000" dirty="0"/>
          </a:p>
          <a:p>
            <a:pPr>
              <a:lnSpc>
                <a:spcPct val="100000"/>
              </a:lnSpc>
              <a:spcBef>
                <a:spcPts val="0"/>
              </a:spcBef>
              <a:spcAft>
                <a:spcPts val="0"/>
              </a:spcAft>
            </a:pPr>
            <a:r>
              <a:rPr lang="en-US" sz="2000" b="1" dirty="0">
                <a:solidFill>
                  <a:srgbClr val="0000FF"/>
                </a:solidFill>
                <a:hlinkClick r:id="rId5">
                  <a:extLst>
                    <a:ext uri="{A12FA001-AC4F-418D-AE19-62706E023703}">
                      <ahyp:hlinkClr xmlns:ahyp="http://schemas.microsoft.com/office/drawing/2018/hyperlinkcolor" val="tx"/>
                    </a:ext>
                  </a:extLst>
                </a:hlinkClick>
              </a:rPr>
              <a:t>Overdeck Family Foundation Family Engagement Learning Series:</a:t>
            </a:r>
            <a:r>
              <a:rPr lang="en-US" sz="2000" dirty="0"/>
              <a:t> recently released </a:t>
            </a:r>
            <a:r>
              <a:rPr lang="en-US" sz="2000" dirty="0">
                <a:hlinkClick r:id="rId6"/>
              </a:rPr>
              <a:t>Strategies and Resources to Support Effective Family Engagement</a:t>
            </a:r>
            <a:r>
              <a:rPr lang="en-US" sz="2000" dirty="0"/>
              <a:t>.</a:t>
            </a:r>
          </a:p>
          <a:p>
            <a:pPr marL="0" indent="0">
              <a:lnSpc>
                <a:spcPct val="100000"/>
              </a:lnSpc>
              <a:spcBef>
                <a:spcPts val="0"/>
              </a:spcBef>
              <a:spcAft>
                <a:spcPts val="0"/>
              </a:spcAft>
              <a:buNone/>
            </a:pPr>
            <a:endParaRPr lang="en-US" sz="1000" dirty="0"/>
          </a:p>
          <a:p>
            <a:pPr>
              <a:lnSpc>
                <a:spcPct val="100000"/>
              </a:lnSpc>
              <a:spcBef>
                <a:spcPts val="0"/>
              </a:spcBef>
              <a:spcAft>
                <a:spcPts val="0"/>
              </a:spcAft>
            </a:pPr>
            <a:r>
              <a:rPr lang="en-US" sz="2000" b="1" dirty="0">
                <a:hlinkClick r:id="rId7"/>
              </a:rPr>
              <a:t>Engage Every Student Initiative</a:t>
            </a:r>
            <a:r>
              <a:rPr lang="en-US" sz="2000" b="1" dirty="0"/>
              <a:t>:</a:t>
            </a:r>
            <a:r>
              <a:rPr lang="en-US" sz="2000" dirty="0"/>
              <a:t> helps communities use ARP funds, alongside other state and local funds, to provide high-quality out-of-school time learning opportunities for every child who wants to participate.</a:t>
            </a:r>
          </a:p>
          <a:p>
            <a:pPr marL="0" indent="0">
              <a:lnSpc>
                <a:spcPct val="100000"/>
              </a:lnSpc>
              <a:spcBef>
                <a:spcPts val="0"/>
              </a:spcBef>
              <a:spcAft>
                <a:spcPts val="0"/>
              </a:spcAft>
              <a:buNone/>
            </a:pPr>
            <a:endParaRPr lang="en-US" sz="1000" dirty="0"/>
          </a:p>
          <a:p>
            <a:pPr>
              <a:lnSpc>
                <a:spcPct val="100000"/>
              </a:lnSpc>
              <a:spcBef>
                <a:spcPts val="0"/>
              </a:spcBef>
              <a:spcAft>
                <a:spcPts val="0"/>
              </a:spcAft>
            </a:pPr>
            <a:r>
              <a:rPr lang="en-US" sz="2000" b="1" dirty="0">
                <a:hlinkClick r:id="rId8"/>
              </a:rPr>
              <a:t>National Partnership for Student Success:</a:t>
            </a:r>
            <a:r>
              <a:rPr lang="en-US" sz="2000" b="1" dirty="0"/>
              <a:t> </a:t>
            </a:r>
            <a:r>
              <a:rPr lang="en-US" sz="2000" dirty="0"/>
              <a:t>aims to recruit 250,000 new tutors, coaches, and mentors to ensure students have what they need to thrive. Recently issued </a:t>
            </a:r>
            <a:r>
              <a:rPr lang="en-US" sz="2000" dirty="0">
                <a:hlinkClick r:id="rId9"/>
              </a:rPr>
              <a:t>Year in Review</a:t>
            </a:r>
            <a:r>
              <a:rPr lang="en-US" sz="2000" dirty="0"/>
              <a:t>. NJDOE has launched a counterpart effort, the </a:t>
            </a:r>
            <a:r>
              <a:rPr lang="en-US" sz="2000" b="0" i="0" u="sng" strike="noStrike" dirty="0">
                <a:solidFill>
                  <a:srgbClr val="FFFFFF"/>
                </a:solidFill>
                <a:effectLst/>
                <a:latin typeface="+mn-lt"/>
                <a:hlinkClick r:id="rId10"/>
              </a:rPr>
              <a:t>New Jersey Partnership for Student Success</a:t>
            </a:r>
            <a:r>
              <a:rPr lang="en-US" sz="2000" dirty="0">
                <a:latin typeface="+mn-lt"/>
              </a:rPr>
              <a:t>.</a:t>
            </a:r>
          </a:p>
        </p:txBody>
      </p:sp>
      <p:sp>
        <p:nvSpPr>
          <p:cNvPr id="3" name="Slide Number Placeholder 2">
            <a:extLst>
              <a:ext uri="{FF2B5EF4-FFF2-40B4-BE49-F238E27FC236}">
                <a16:creationId xmlns:a16="http://schemas.microsoft.com/office/drawing/2014/main" id="{8D431F88-206C-4BC9-9A17-E48CFDB5EDC8}"/>
              </a:ext>
            </a:extLst>
          </p:cNvPr>
          <p:cNvSpPr>
            <a:spLocks noGrp="1"/>
          </p:cNvSpPr>
          <p:nvPr>
            <p:ph type="sldNum" sz="quarter" idx="10"/>
          </p:nvPr>
        </p:nvSpPr>
        <p:spPr/>
        <p:txBody>
          <a:bodyPr/>
          <a:lstStyle/>
          <a:p>
            <a:fld id="{A3D1C70C-36A2-44FC-A083-98959550CFF4}" type="slidenum">
              <a:rPr lang="en-US" smtClean="0"/>
              <a:pPr/>
              <a:t>20</a:t>
            </a:fld>
            <a:endParaRPr lang="en-US" dirty="0"/>
          </a:p>
        </p:txBody>
      </p:sp>
    </p:spTree>
    <p:extLst>
      <p:ext uri="{BB962C8B-B14F-4D97-AF65-F5344CB8AC3E}">
        <p14:creationId xmlns:p14="http://schemas.microsoft.com/office/powerpoint/2010/main" val="24398261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21</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2653359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22</a:t>
            </a:fld>
            <a:endParaRPr lang="en-US" dirty="0"/>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2577645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2E-E478-4028-A525-29B7F7BB4873}"/>
              </a:ext>
            </a:extLst>
          </p:cNvPr>
          <p:cNvSpPr>
            <a:spLocks noGrp="1"/>
          </p:cNvSpPr>
          <p:nvPr>
            <p:ph type="title"/>
          </p:nvPr>
        </p:nvSpPr>
        <p:spPr>
          <a:xfrm>
            <a:off x="0" y="1054100"/>
            <a:ext cx="12192000" cy="5003800"/>
          </a:xfrm>
        </p:spPr>
        <p:txBody>
          <a:bodyPr/>
          <a:lstStyle/>
          <a:p>
            <a:r>
              <a:rPr lang="en-US" dirty="0"/>
              <a:t> </a:t>
            </a:r>
            <a:br>
              <a:rPr lang="en-US" dirty="0"/>
            </a:br>
            <a:r>
              <a:rPr lang="en-US" sz="4800" dirty="0"/>
              <a:t>ESSA Consolidated State Plan</a:t>
            </a:r>
            <a:br>
              <a:rPr lang="en-US" sz="4800" dirty="0"/>
            </a:br>
            <a:r>
              <a:rPr lang="en-US" sz="4800" dirty="0"/>
              <a:t>(2017 ESSA State Plan)</a:t>
            </a:r>
            <a:br>
              <a:rPr lang="en-US" sz="4800" dirty="0"/>
            </a:br>
            <a:r>
              <a:rPr lang="en-US" sz="4800" dirty="0"/>
              <a:t>Upcoming Revision Project</a:t>
            </a:r>
            <a:br>
              <a:rPr lang="en-US" sz="4800" dirty="0"/>
            </a:br>
            <a:br>
              <a:rPr lang="en-US" sz="3600" dirty="0"/>
            </a:br>
            <a:br>
              <a:rPr lang="en-US" sz="3600" dirty="0"/>
            </a:br>
            <a:r>
              <a:rPr lang="en-US" sz="2800" dirty="0"/>
              <a:t>Ms. Diana Pasculli, Executive Director</a:t>
            </a:r>
            <a:br>
              <a:rPr lang="en-US" sz="2800" dirty="0"/>
            </a:br>
            <a:r>
              <a:rPr lang="en-US" sz="2800" dirty="0"/>
              <a:t>Office of the Assistant Commissioner</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CF192F48-87C5-4D24-956E-E03537DB2BFB}"/>
              </a:ext>
            </a:extLst>
          </p:cNvPr>
          <p:cNvSpPr>
            <a:spLocks noGrp="1"/>
          </p:cNvSpPr>
          <p:nvPr>
            <p:ph type="sldNum" sz="quarter" idx="12"/>
          </p:nvPr>
        </p:nvSpPr>
        <p:spPr/>
        <p:txBody>
          <a:bodyPr/>
          <a:lstStyle/>
          <a:p>
            <a:fld id="{063B872D-3AE9-4542-A461-B751CD6BB84C}" type="slidenum">
              <a:rPr lang="en-US" smtClean="0"/>
              <a:t>23</a:t>
            </a:fld>
            <a:endParaRPr lang="en-US" dirty="0"/>
          </a:p>
        </p:txBody>
      </p:sp>
    </p:spTree>
    <p:extLst>
      <p:ext uri="{BB962C8B-B14F-4D97-AF65-F5344CB8AC3E}">
        <p14:creationId xmlns:p14="http://schemas.microsoft.com/office/powerpoint/2010/main" val="1082601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7CC0-BF90-20D6-DEC2-3653AD377631}"/>
              </a:ext>
            </a:extLst>
          </p:cNvPr>
          <p:cNvSpPr>
            <a:spLocks noGrp="1"/>
          </p:cNvSpPr>
          <p:nvPr>
            <p:ph type="title"/>
          </p:nvPr>
        </p:nvSpPr>
        <p:spPr/>
        <p:txBody>
          <a:bodyPr/>
          <a:lstStyle/>
          <a:p>
            <a:r>
              <a:rPr lang="en-US" sz="4400">
                <a:latin typeface="Palatino Linotype"/>
              </a:rPr>
              <a:t>Presentation Outline</a:t>
            </a:r>
            <a:endParaRPr lang="en-US" sz="4400"/>
          </a:p>
        </p:txBody>
      </p:sp>
      <p:sp>
        <p:nvSpPr>
          <p:cNvPr id="3" name="Content Placeholder 2">
            <a:extLst>
              <a:ext uri="{FF2B5EF4-FFF2-40B4-BE49-F238E27FC236}">
                <a16:creationId xmlns:a16="http://schemas.microsoft.com/office/drawing/2014/main" id="{4500867D-494B-46A9-15A1-DA0322A0EDC3}"/>
              </a:ext>
            </a:extLst>
          </p:cNvPr>
          <p:cNvSpPr>
            <a:spLocks noGrp="1"/>
          </p:cNvSpPr>
          <p:nvPr>
            <p:ph idx="1"/>
          </p:nvPr>
        </p:nvSpPr>
        <p:spPr>
          <a:xfrm>
            <a:off x="150864" y="1465943"/>
            <a:ext cx="11890272" cy="4472148"/>
          </a:xfrm>
        </p:spPr>
        <p:txBody>
          <a:bodyPr vert="horz" lIns="91440" tIns="45720" rIns="822960" bIns="45720" rtlCol="0" anchor="t">
            <a:normAutofit/>
          </a:bodyPr>
          <a:lstStyle/>
          <a:p>
            <a:pPr marL="742950" indent="-742950">
              <a:buAutoNum type="arabicPeriod"/>
            </a:pPr>
            <a:r>
              <a:rPr lang="en-US" sz="3600" b="1" dirty="0"/>
              <a:t>Introduction and Updates (Diana Pasculli)</a:t>
            </a:r>
          </a:p>
          <a:p>
            <a:pPr marL="742950" indent="-742950">
              <a:buAutoNum type="arabicPeriod"/>
            </a:pPr>
            <a:r>
              <a:rPr lang="en-US" sz="3600" b="1" dirty="0"/>
              <a:t>Culture of Support (Azan Waddell)</a:t>
            </a:r>
          </a:p>
          <a:p>
            <a:pPr marL="742950" indent="-742950">
              <a:buAutoNum type="arabicPeriod"/>
            </a:pPr>
            <a:r>
              <a:rPr lang="en-US" sz="3600" b="1" dirty="0"/>
              <a:t>ESSA Accountability Proposals (John Iko)</a:t>
            </a:r>
          </a:p>
          <a:p>
            <a:pPr marL="742950" indent="-742950">
              <a:buAutoNum type="arabicPeriod"/>
            </a:pPr>
            <a:r>
              <a:rPr lang="en-US" sz="3600" b="1" dirty="0"/>
              <a:t>Next Steps</a:t>
            </a:r>
          </a:p>
        </p:txBody>
      </p:sp>
      <p:sp>
        <p:nvSpPr>
          <p:cNvPr id="4" name="Footer Placeholder 3">
            <a:extLst>
              <a:ext uri="{FF2B5EF4-FFF2-40B4-BE49-F238E27FC236}">
                <a16:creationId xmlns:a16="http://schemas.microsoft.com/office/drawing/2014/main" id="{A8CCCA61-FE1B-E418-6C27-3844B1DF4E9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5" name="Slide Number Placeholder 4">
            <a:extLst>
              <a:ext uri="{FF2B5EF4-FFF2-40B4-BE49-F238E27FC236}">
                <a16:creationId xmlns:a16="http://schemas.microsoft.com/office/drawing/2014/main" id="{25ABB38A-EE0F-DB39-C040-CE96E509E15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A07B4-DD15-4A32-9DF2-B6AD00727005}"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pic>
        <p:nvPicPr>
          <p:cNvPr id="7" name="Picture 6" descr="Students doing scientific experiment in classroom">
            <a:extLst>
              <a:ext uri="{FF2B5EF4-FFF2-40B4-BE49-F238E27FC236}">
                <a16:creationId xmlns:a16="http://schemas.microsoft.com/office/drawing/2014/main" id="{5D5D1277-CD71-44E9-8687-29596609F12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151750" y="3876008"/>
            <a:ext cx="3815138" cy="2221636"/>
          </a:xfrm>
          <a:prstGeom prst="rect">
            <a:avLst/>
          </a:prstGeom>
        </p:spPr>
      </p:pic>
    </p:spTree>
    <p:extLst>
      <p:ext uri="{BB962C8B-B14F-4D97-AF65-F5344CB8AC3E}">
        <p14:creationId xmlns:p14="http://schemas.microsoft.com/office/powerpoint/2010/main" val="2239336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010AB2-3C71-447C-ADA1-B86327388D44}"/>
              </a:ext>
            </a:extLst>
          </p:cNvPr>
          <p:cNvSpPr>
            <a:spLocks noGrp="1"/>
          </p:cNvSpPr>
          <p:nvPr>
            <p:ph type="title"/>
          </p:nvPr>
        </p:nvSpPr>
        <p:spPr/>
        <p:txBody>
          <a:bodyPr>
            <a:normAutofit/>
          </a:bodyPr>
          <a:lstStyle/>
          <a:p>
            <a:r>
              <a:rPr lang="en-US" sz="4800" b="0">
                <a:latin typeface="Palatino Linotype"/>
              </a:rPr>
              <a:t>I. Background</a:t>
            </a:r>
            <a:br>
              <a:rPr lang="en-US" sz="4800">
                <a:latin typeface="Palatino Linotype"/>
              </a:rPr>
            </a:br>
            <a:br>
              <a:rPr lang="en-US" sz="4800">
                <a:latin typeface="Palatino Linotype"/>
              </a:rPr>
            </a:br>
            <a:endParaRPr lang="en-US" sz="4800" b="0"/>
          </a:p>
        </p:txBody>
      </p:sp>
      <p:sp>
        <p:nvSpPr>
          <p:cNvPr id="5" name="Slide Number Placeholder 4">
            <a:extLst>
              <a:ext uri="{FF2B5EF4-FFF2-40B4-BE49-F238E27FC236}">
                <a16:creationId xmlns:a16="http://schemas.microsoft.com/office/drawing/2014/main" id="{0798A8D8-B69C-489A-89A3-2D821D031AA5}"/>
              </a:ext>
            </a:extLst>
          </p:cNvPr>
          <p:cNvSpPr>
            <a:spLocks noGrp="1"/>
          </p:cNvSpPr>
          <p:nvPr>
            <p:ph type="sldNum" sz="quarter" idx="12"/>
          </p:nvPr>
        </p:nvSpPr>
        <p:spPr>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pic>
        <p:nvPicPr>
          <p:cNvPr id="4" name="Picture 3" descr="Child with glasses reading">
            <a:extLst>
              <a:ext uri="{FF2B5EF4-FFF2-40B4-BE49-F238E27FC236}">
                <a16:creationId xmlns:a16="http://schemas.microsoft.com/office/drawing/2014/main" id="{E99B0ACE-4548-4DBA-AB01-FFC692017B0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624839" y="2355755"/>
            <a:ext cx="4942321" cy="3294881"/>
          </a:xfrm>
          <a:prstGeom prst="rect">
            <a:avLst/>
          </a:prstGeom>
        </p:spPr>
      </p:pic>
      <p:sp>
        <p:nvSpPr>
          <p:cNvPr id="7" name="TextBox 6">
            <a:extLst>
              <a:ext uri="{FF2B5EF4-FFF2-40B4-BE49-F238E27FC236}">
                <a16:creationId xmlns:a16="http://schemas.microsoft.com/office/drawing/2014/main" id="{037AC781-0EC2-4323-8853-C5276ABCA061}"/>
              </a:ext>
            </a:extLst>
          </p:cNvPr>
          <p:cNvSpPr txBox="1"/>
          <p:nvPr/>
        </p:nvSpPr>
        <p:spPr>
          <a:xfrm>
            <a:off x="1275348" y="6280896"/>
            <a:ext cx="27871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Palatino Linotype"/>
                <a:ea typeface="+mn-ea"/>
                <a:cs typeface="+mn-cs"/>
              </a:rPr>
              <a:t>Confidential/Deliberative</a:t>
            </a:r>
          </a:p>
        </p:txBody>
      </p:sp>
    </p:spTree>
    <p:extLst>
      <p:ext uri="{BB962C8B-B14F-4D97-AF65-F5344CB8AC3E}">
        <p14:creationId xmlns:p14="http://schemas.microsoft.com/office/powerpoint/2010/main" val="4264075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3A4EC-099E-4ED9-96DE-74D65820CEDA}"/>
              </a:ext>
            </a:extLst>
          </p:cNvPr>
          <p:cNvSpPr>
            <a:spLocks noGrp="1"/>
          </p:cNvSpPr>
          <p:nvPr>
            <p:ph type="title"/>
          </p:nvPr>
        </p:nvSpPr>
        <p:spPr/>
        <p:txBody>
          <a:bodyPr/>
          <a:lstStyle/>
          <a:p>
            <a:r>
              <a:rPr lang="en-US"/>
              <a:t>Background: Federal Law</a:t>
            </a:r>
          </a:p>
        </p:txBody>
      </p:sp>
      <p:sp>
        <p:nvSpPr>
          <p:cNvPr id="3" name="Content Placeholder 2">
            <a:extLst>
              <a:ext uri="{FF2B5EF4-FFF2-40B4-BE49-F238E27FC236}">
                <a16:creationId xmlns:a16="http://schemas.microsoft.com/office/drawing/2014/main" id="{1FD14EE3-7843-403D-BDF1-AED82A8FEE88}"/>
              </a:ext>
            </a:extLst>
          </p:cNvPr>
          <p:cNvSpPr>
            <a:spLocks noGrp="1"/>
          </p:cNvSpPr>
          <p:nvPr>
            <p:ph idx="1"/>
          </p:nvPr>
        </p:nvSpPr>
        <p:spPr>
          <a:xfrm>
            <a:off x="207937" y="1007881"/>
            <a:ext cx="11360765" cy="1397958"/>
          </a:xfrm>
          <a:noFill/>
        </p:spPr>
        <p:txBody>
          <a:bodyPr vert="horz" lIns="91440" tIns="45720" rIns="822960" bIns="45720" rtlCol="0" anchor="t">
            <a:noAutofit/>
          </a:bodyPr>
          <a:lstStyle/>
          <a:p>
            <a:pPr marL="514350" indent="0">
              <a:lnSpc>
                <a:spcPct val="100000"/>
              </a:lnSpc>
              <a:spcBef>
                <a:spcPts val="500"/>
              </a:spcBef>
              <a:spcAft>
                <a:spcPts val="600"/>
              </a:spcAft>
              <a:buNone/>
            </a:pPr>
            <a:r>
              <a:rPr lang="en-US" sz="2400">
                <a:latin typeface="+mn-lt"/>
                <a:cs typeface="Calibri Light"/>
              </a:rPr>
              <a:t>In 2015, </a:t>
            </a:r>
            <a:r>
              <a:rPr lang="en-US" sz="2400" b="1">
                <a:latin typeface="+mn-lt"/>
                <a:cs typeface="Calibri Light"/>
              </a:rPr>
              <a:t>The Elementary and Secondary Education Act (ESEA) of 1965 </a:t>
            </a:r>
            <a:r>
              <a:rPr lang="en-US" sz="2400">
                <a:latin typeface="+mn-lt"/>
                <a:cs typeface="Calibri Light"/>
              </a:rPr>
              <a:t>was reauthorized by the </a:t>
            </a:r>
            <a:r>
              <a:rPr lang="en-US" sz="2400" b="1">
                <a:latin typeface="+mn-lt"/>
                <a:cs typeface="Calibri Light"/>
              </a:rPr>
              <a:t>Every Student Succeeds Act (ESSA) (Replacing No Child Left Behind Act). </a:t>
            </a:r>
          </a:p>
          <a:p>
            <a:pPr marL="514350" indent="0">
              <a:lnSpc>
                <a:spcPct val="100000"/>
              </a:lnSpc>
              <a:spcBef>
                <a:spcPts val="500"/>
              </a:spcBef>
              <a:spcAft>
                <a:spcPts val="600"/>
              </a:spcAft>
              <a:buNone/>
            </a:pPr>
            <a:endParaRPr lang="en-US" sz="2400" i="1"/>
          </a:p>
          <a:p>
            <a:pPr indent="0">
              <a:lnSpc>
                <a:spcPct val="100000"/>
              </a:lnSpc>
              <a:spcBef>
                <a:spcPts val="500"/>
              </a:spcBef>
              <a:spcAft>
                <a:spcPts val="0"/>
              </a:spcAft>
              <a:buNone/>
            </a:pPr>
            <a:endParaRPr lang="en-US" sz="1800" i="1">
              <a:cs typeface="Calibri Light"/>
            </a:endParaRPr>
          </a:p>
        </p:txBody>
      </p:sp>
      <p:sp>
        <p:nvSpPr>
          <p:cNvPr id="4" name="Footer Placeholder 3">
            <a:extLst>
              <a:ext uri="{FF2B5EF4-FFF2-40B4-BE49-F238E27FC236}">
                <a16:creationId xmlns:a16="http://schemas.microsoft.com/office/drawing/2014/main" id="{971B967F-53BB-46A0-8F1E-9CC0AA0D7C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5" name="Slide Number Placeholder 4">
            <a:extLst>
              <a:ext uri="{FF2B5EF4-FFF2-40B4-BE49-F238E27FC236}">
                <a16:creationId xmlns:a16="http://schemas.microsoft.com/office/drawing/2014/main" id="{69952D94-E64A-48EE-85BD-29B5066DE2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A07B4-DD15-4A32-9DF2-B6AD00727005}"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11" name="TextBox 10">
            <a:extLst>
              <a:ext uri="{FF2B5EF4-FFF2-40B4-BE49-F238E27FC236}">
                <a16:creationId xmlns:a16="http://schemas.microsoft.com/office/drawing/2014/main" id="{B0B77307-2D93-40D2-9C52-AB8CDAE0B394}"/>
              </a:ext>
            </a:extLst>
          </p:cNvPr>
          <p:cNvSpPr txBox="1"/>
          <p:nvPr/>
        </p:nvSpPr>
        <p:spPr>
          <a:xfrm>
            <a:off x="3154167" y="3434636"/>
            <a:ext cx="6596008" cy="369332"/>
          </a:xfrm>
          <a:prstGeom prst="rect">
            <a:avLst/>
          </a:prstGeom>
          <a:noFill/>
        </p:spPr>
        <p:txBody>
          <a:bodyPr wrap="square">
            <a:spAutoFit/>
          </a:bodyPr>
          <a:lstStyle/>
          <a:p>
            <a:pPr marL="514350" marR="0" lvl="0" indent="0" algn="l" defTabSz="914400" rtl="0" eaLnBrk="1" fontAlgn="auto" latinLnBrk="0" hangingPunct="1">
              <a:lnSpc>
                <a:spcPct val="100000"/>
              </a:lnSpc>
              <a:spcBef>
                <a:spcPts val="500"/>
              </a:spcBef>
              <a:spcAft>
                <a:spcPts val="60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nvGrpSpPr>
          <p:cNvPr id="14" name="Group 13">
            <a:extLst>
              <a:ext uri="{FF2B5EF4-FFF2-40B4-BE49-F238E27FC236}">
                <a16:creationId xmlns:a16="http://schemas.microsoft.com/office/drawing/2014/main" id="{B7F0BBB8-893D-47FB-A884-5892B36F07F0}"/>
              </a:ext>
            </a:extLst>
          </p:cNvPr>
          <p:cNvGrpSpPr/>
          <p:nvPr/>
        </p:nvGrpSpPr>
        <p:grpSpPr>
          <a:xfrm>
            <a:off x="-478219" y="1124521"/>
            <a:ext cx="12733075" cy="6025794"/>
            <a:chOff x="-478219" y="1680902"/>
            <a:chExt cx="12733075" cy="6025794"/>
          </a:xfrm>
        </p:grpSpPr>
        <p:grpSp>
          <p:nvGrpSpPr>
            <p:cNvPr id="9" name="Group 8">
              <a:extLst>
                <a:ext uri="{FF2B5EF4-FFF2-40B4-BE49-F238E27FC236}">
                  <a16:creationId xmlns:a16="http://schemas.microsoft.com/office/drawing/2014/main" id="{309151F7-0FD0-434C-97DB-B8D8D4301B49}"/>
                </a:ext>
              </a:extLst>
            </p:cNvPr>
            <p:cNvGrpSpPr/>
            <p:nvPr/>
          </p:nvGrpSpPr>
          <p:grpSpPr>
            <a:xfrm>
              <a:off x="-478219" y="1680902"/>
              <a:ext cx="12733075" cy="6025794"/>
              <a:chOff x="308716" y="1972542"/>
              <a:chExt cx="11476234" cy="6622322"/>
            </a:xfrm>
          </p:grpSpPr>
          <p:pic>
            <p:nvPicPr>
              <p:cNvPr id="7" name="Graphic 6" descr="Open book outline">
                <a:extLst>
                  <a:ext uri="{FF2B5EF4-FFF2-40B4-BE49-F238E27FC236}">
                    <a16:creationId xmlns:a16="http://schemas.microsoft.com/office/drawing/2014/main" id="{69364FA3-5B79-4ED5-AEE1-AEBA1BC451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8716" y="1972542"/>
                <a:ext cx="11476234" cy="6622322"/>
              </a:xfrm>
              <a:prstGeom prst="rect">
                <a:avLst/>
              </a:prstGeom>
            </p:spPr>
          </p:pic>
          <p:sp>
            <p:nvSpPr>
              <p:cNvPr id="8" name="TextBox 7">
                <a:extLst>
                  <a:ext uri="{FF2B5EF4-FFF2-40B4-BE49-F238E27FC236}">
                    <a16:creationId xmlns:a16="http://schemas.microsoft.com/office/drawing/2014/main" id="{605063D1-C608-4497-95C6-117205DF793A}"/>
                  </a:ext>
                </a:extLst>
              </p:cNvPr>
              <p:cNvSpPr txBox="1"/>
              <p:nvPr/>
            </p:nvSpPr>
            <p:spPr>
              <a:xfrm>
                <a:off x="6711358" y="3829114"/>
                <a:ext cx="2059702" cy="130750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13" name="TextBox 12">
              <a:extLst>
                <a:ext uri="{FF2B5EF4-FFF2-40B4-BE49-F238E27FC236}">
                  <a16:creationId xmlns:a16="http://schemas.microsoft.com/office/drawing/2014/main" id="{1CB00118-9FDC-429B-86AD-5786CA27F0D6}"/>
                </a:ext>
              </a:extLst>
            </p:cNvPr>
            <p:cNvSpPr txBox="1"/>
            <p:nvPr/>
          </p:nvSpPr>
          <p:spPr>
            <a:xfrm>
              <a:off x="2016168" y="3585329"/>
              <a:ext cx="7756394" cy="1569660"/>
            </a:xfrm>
            <a:prstGeom prst="rect">
              <a:avLst/>
            </a:prstGeom>
            <a:solidFill>
              <a:schemeClr val="bg1"/>
            </a:solidFill>
          </p:spPr>
          <p:txBody>
            <a:bodyPr wrap="square" lIns="91440" tIns="45720" rIns="91440" bIns="45720" anchor="t">
              <a:spAutoFit/>
            </a:bodyPr>
            <a:lstStyle/>
            <a:p>
              <a:pPr marL="514350" marR="0" lvl="0" indent="0" algn="ctr" defTabSz="914400" rtl="0" eaLnBrk="1" fontAlgn="auto" latinLnBrk="0" hangingPunct="1">
                <a:lnSpc>
                  <a:spcPct val="100000"/>
                </a:lnSpc>
                <a:spcBef>
                  <a:spcPts val="500"/>
                </a:spcBef>
                <a:spcAft>
                  <a:spcPts val="0"/>
                </a:spcAft>
                <a:buClrTx/>
                <a:buSzTx/>
                <a:buFontTx/>
                <a:buNone/>
                <a:tabLst/>
                <a:defRPr/>
              </a:pPr>
              <a:r>
                <a:rPr kumimoji="0" lang="en-US" sz="2400" b="1" i="0" u="none" strike="noStrike" kern="1200" cap="none" spc="0" normalizeH="0" baseline="0" noProof="0" dirty="0">
                  <a:ln>
                    <a:noFill/>
                  </a:ln>
                  <a:solidFill>
                    <a:srgbClr val="6E2405"/>
                  </a:solidFill>
                  <a:effectLst/>
                  <a:uLnTx/>
                  <a:uFillTx/>
                  <a:latin typeface="Palatino Linotype"/>
                  <a:ea typeface="+mn-ea"/>
                  <a:cs typeface="+mn-cs"/>
                </a:rPr>
                <a:t>“The purpose of this title is to provide all children significant opportunity to receive a fair, equitable, and high-quality education, and to close educational performance* gaps.”</a:t>
              </a:r>
            </a:p>
          </p:txBody>
        </p:sp>
      </p:grpSp>
      <p:sp>
        <p:nvSpPr>
          <p:cNvPr id="6" name="TextBox 5">
            <a:extLst>
              <a:ext uri="{FF2B5EF4-FFF2-40B4-BE49-F238E27FC236}">
                <a16:creationId xmlns:a16="http://schemas.microsoft.com/office/drawing/2014/main" id="{B53ED065-D785-1DF1-D697-CC713CA56387}"/>
              </a:ext>
            </a:extLst>
          </p:cNvPr>
          <p:cNvSpPr txBox="1"/>
          <p:nvPr/>
        </p:nvSpPr>
        <p:spPr>
          <a:xfrm>
            <a:off x="8315761" y="5796979"/>
            <a:ext cx="393909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defRPr/>
            </a:pPr>
            <a:r>
              <a:rPr kumimoji="0" lang="en-US" sz="1400" b="0" i="0" u="none" strike="noStrike" kern="1200" cap="none" spc="0" normalizeH="0" baseline="0" noProof="0" dirty="0">
                <a:ln>
                  <a:noFill/>
                </a:ln>
                <a:solidFill>
                  <a:prstClr val="black"/>
                </a:solidFill>
                <a:effectLst/>
                <a:uLnTx/>
                <a:uFillTx/>
                <a:latin typeface="Palatino Linotype"/>
                <a:ea typeface="+mn-ea"/>
                <a:cs typeface="+mn-cs"/>
              </a:rPr>
              <a:t>*original language refers to "achievement gap</a:t>
            </a:r>
            <a:r>
              <a:rPr lang="en-US" sz="1400" dirty="0">
                <a:solidFill>
                  <a:prstClr val="black"/>
                </a:solidFill>
              </a:rPr>
              <a:t>"</a:t>
            </a: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 </a:t>
            </a:r>
          </a:p>
        </p:txBody>
      </p:sp>
    </p:spTree>
    <p:extLst>
      <p:ext uri="{BB962C8B-B14F-4D97-AF65-F5344CB8AC3E}">
        <p14:creationId xmlns:p14="http://schemas.microsoft.com/office/powerpoint/2010/main" val="4852333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3A4EC-099E-4ED9-96DE-74D65820CEDA}"/>
              </a:ext>
            </a:extLst>
          </p:cNvPr>
          <p:cNvSpPr>
            <a:spLocks noGrp="1"/>
          </p:cNvSpPr>
          <p:nvPr>
            <p:ph type="title"/>
          </p:nvPr>
        </p:nvSpPr>
        <p:spPr>
          <a:xfrm>
            <a:off x="1256841" y="378896"/>
            <a:ext cx="10788867" cy="747579"/>
          </a:xfrm>
        </p:spPr>
        <p:txBody>
          <a:bodyPr/>
          <a:lstStyle/>
          <a:p>
            <a:r>
              <a:rPr lang="en-US" sz="3750"/>
              <a:t>Background: New Jersey State Plan (State Plan)</a:t>
            </a:r>
          </a:p>
        </p:txBody>
      </p:sp>
      <p:sp>
        <p:nvSpPr>
          <p:cNvPr id="3" name="Content Placeholder 2">
            <a:extLst>
              <a:ext uri="{FF2B5EF4-FFF2-40B4-BE49-F238E27FC236}">
                <a16:creationId xmlns:a16="http://schemas.microsoft.com/office/drawing/2014/main" id="{1FD14EE3-7843-403D-BDF1-AED82A8FEE88}"/>
              </a:ext>
            </a:extLst>
          </p:cNvPr>
          <p:cNvSpPr>
            <a:spLocks noGrp="1"/>
          </p:cNvSpPr>
          <p:nvPr>
            <p:ph idx="1"/>
          </p:nvPr>
        </p:nvSpPr>
        <p:spPr>
          <a:xfrm>
            <a:off x="132437" y="1520428"/>
            <a:ext cx="3769354" cy="4208844"/>
          </a:xfrm>
          <a:solidFill>
            <a:schemeClr val="accent2">
              <a:lumMod val="20000"/>
              <a:lumOff val="80000"/>
            </a:schemeClr>
          </a:solidFill>
        </p:spPr>
        <p:txBody>
          <a:bodyPr vert="horz" wrap="square" lIns="0" tIns="45720" rIns="91440" bIns="45720" rtlCol="0" anchor="t">
            <a:spAutoFit/>
          </a:bodyPr>
          <a:lstStyle/>
          <a:p>
            <a:pPr marL="514350" indent="0">
              <a:lnSpc>
                <a:spcPct val="100000"/>
              </a:lnSpc>
              <a:spcBef>
                <a:spcPts val="500"/>
              </a:spcBef>
              <a:spcAft>
                <a:spcPts val="600"/>
              </a:spcAft>
              <a:buNone/>
            </a:pPr>
            <a:r>
              <a:rPr lang="en-US" sz="2000">
                <a:latin typeface="+mn-lt"/>
                <a:cs typeface="Calibri Light"/>
              </a:rPr>
              <a:t>The State Plan:</a:t>
            </a:r>
          </a:p>
          <a:p>
            <a:pPr marL="800100" indent="-285750">
              <a:lnSpc>
                <a:spcPct val="100000"/>
              </a:lnSpc>
              <a:spcBef>
                <a:spcPts val="500"/>
              </a:spcBef>
              <a:spcAft>
                <a:spcPts val="600"/>
              </a:spcAft>
            </a:pPr>
            <a:r>
              <a:rPr lang="en-US" sz="2000">
                <a:latin typeface="+mn-lt"/>
                <a:cs typeface="Calibri Light"/>
              </a:rPr>
              <a:t>Was approved by United States Department of Education (USED) in 2017. </a:t>
            </a:r>
          </a:p>
          <a:p>
            <a:pPr marL="800100" indent="-285750">
              <a:lnSpc>
                <a:spcPct val="100000"/>
              </a:lnSpc>
              <a:spcBef>
                <a:spcPts val="500"/>
              </a:spcBef>
              <a:spcAft>
                <a:spcPts val="600"/>
              </a:spcAft>
            </a:pPr>
            <a:r>
              <a:rPr lang="en-US" sz="2000">
                <a:latin typeface="+mn-lt"/>
                <a:cs typeface="Calibri Light"/>
              </a:rPr>
              <a:t>D</a:t>
            </a:r>
            <a:r>
              <a:rPr lang="en-US" sz="2000">
                <a:latin typeface="+mn-lt"/>
              </a:rPr>
              <a:t>escribes New Jersey’s approach to improve school and district accountability.</a:t>
            </a:r>
            <a:endParaRPr lang="en-US" sz="2000">
              <a:latin typeface="+mn-lt"/>
              <a:cs typeface="Calibri Light"/>
            </a:endParaRPr>
          </a:p>
          <a:p>
            <a:pPr marL="514350" indent="0">
              <a:lnSpc>
                <a:spcPct val="100000"/>
              </a:lnSpc>
              <a:spcBef>
                <a:spcPts val="500"/>
              </a:spcBef>
              <a:spcAft>
                <a:spcPts val="600"/>
              </a:spcAft>
              <a:buNone/>
            </a:pPr>
            <a:r>
              <a:rPr lang="en-US" sz="2000">
                <a:latin typeface="+mn-lt"/>
                <a:cs typeface="Calibri Light"/>
              </a:rPr>
              <a:t>See the </a:t>
            </a:r>
            <a:r>
              <a:rPr lang="en-US" sz="2000">
                <a:latin typeface="+mn-lt"/>
                <a:cs typeface="Calibri Light"/>
                <a:hlinkClick r:id="rId3"/>
              </a:rPr>
              <a:t>2017 State Plan Overview </a:t>
            </a:r>
            <a:r>
              <a:rPr lang="en-US" sz="2000">
                <a:latin typeface="+mn-lt"/>
                <a:cs typeface="Calibri Light"/>
              </a:rPr>
              <a:t>for additional context.</a:t>
            </a:r>
            <a:endParaRPr lang="en-US" sz="1800" i="1">
              <a:cs typeface="Calibri Light"/>
            </a:endParaRPr>
          </a:p>
        </p:txBody>
      </p:sp>
      <p:sp>
        <p:nvSpPr>
          <p:cNvPr id="4" name="Footer Placeholder 3">
            <a:extLst>
              <a:ext uri="{FF2B5EF4-FFF2-40B4-BE49-F238E27FC236}">
                <a16:creationId xmlns:a16="http://schemas.microsoft.com/office/drawing/2014/main" id="{971B967F-53BB-46A0-8F1E-9CC0AA0D7C0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5" name="Slide Number Placeholder 4">
            <a:extLst>
              <a:ext uri="{FF2B5EF4-FFF2-40B4-BE49-F238E27FC236}">
                <a16:creationId xmlns:a16="http://schemas.microsoft.com/office/drawing/2014/main" id="{69952D94-E64A-48EE-85BD-29B5066DE2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A07B4-DD15-4A32-9DF2-B6AD00727005}"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13" name="TextBox 12">
            <a:extLst>
              <a:ext uri="{FF2B5EF4-FFF2-40B4-BE49-F238E27FC236}">
                <a16:creationId xmlns:a16="http://schemas.microsoft.com/office/drawing/2014/main" id="{0DC768E1-E54C-4809-8987-84B0D3C068AF}"/>
              </a:ext>
            </a:extLst>
          </p:cNvPr>
          <p:cNvSpPr txBox="1"/>
          <p:nvPr/>
        </p:nvSpPr>
        <p:spPr>
          <a:xfrm>
            <a:off x="3519961" y="1534014"/>
            <a:ext cx="8672039" cy="4447371"/>
          </a:xfrm>
          <a:prstGeom prst="rect">
            <a:avLst/>
          </a:prstGeom>
          <a:noFill/>
        </p:spPr>
        <p:txBody>
          <a:bodyPr wrap="square" rtlCol="0">
            <a:spAutoFit/>
          </a:bodyPr>
          <a:lstStyle/>
          <a:p>
            <a:pPr marL="800100" marR="0" lvl="0" indent="-285750" algn="l" defTabSz="914400" rtl="0" eaLnBrk="1" fontAlgn="auto" latinLnBrk="0" hangingPunct="1">
              <a:lnSpc>
                <a:spcPct val="100000"/>
              </a:lnSpc>
              <a:spcBef>
                <a:spcPts val="500"/>
              </a:spcBef>
              <a:spcAft>
                <a:spcPts val="600"/>
              </a:spcAft>
              <a:buClrTx/>
              <a:buSzTx/>
              <a:buFontTx/>
              <a:buNone/>
              <a:tabLst/>
              <a:defRPr/>
            </a:pPr>
            <a:r>
              <a:rPr kumimoji="0" lang="en-US" sz="2400" b="0" i="0" u="none" strike="noStrike" kern="1200" cap="none" spc="0" normalizeH="0" baseline="0" noProof="0">
                <a:ln>
                  <a:noFill/>
                </a:ln>
                <a:solidFill>
                  <a:prstClr val="black"/>
                </a:solidFill>
                <a:effectLst/>
                <a:uLnTx/>
                <a:uFillTx/>
                <a:latin typeface="Palatino Linotype"/>
                <a:ea typeface="+mn-ea"/>
                <a:cs typeface="+mn-cs"/>
              </a:rPr>
              <a:t>To close opportunity gaps, the State Plan </a:t>
            </a:r>
            <a:r>
              <a:rPr kumimoji="0" lang="en-US" sz="2400" b="1" i="0" u="none" strike="noStrike" kern="1200" cap="none" spc="0" normalizeH="0" baseline="0" noProof="0">
                <a:ln>
                  <a:noFill/>
                </a:ln>
                <a:solidFill>
                  <a:prstClr val="black"/>
                </a:solidFill>
                <a:effectLst/>
                <a:uLnTx/>
                <a:uFillTx/>
                <a:latin typeface="Palatino Linotype"/>
                <a:ea typeface="+mn-ea"/>
                <a:cs typeface="+mn-cs"/>
              </a:rPr>
              <a:t>outlines how the NJDOE will meet the following ESSA requirements:</a:t>
            </a:r>
            <a:endParaRPr kumimoji="0" lang="en-US" sz="2400" b="0" i="0" u="none" strike="noStrike" kern="1200" cap="none" spc="0" normalizeH="0" baseline="0" noProof="0">
              <a:ln>
                <a:noFill/>
              </a:ln>
              <a:solidFill>
                <a:prstClr val="black"/>
              </a:solidFill>
              <a:effectLst/>
              <a:uLnTx/>
              <a:uFillTx/>
              <a:latin typeface="Palatino Linotype"/>
              <a:ea typeface="+mn-ea"/>
              <a:cs typeface="+mn-cs"/>
            </a:endParaRPr>
          </a:p>
          <a:p>
            <a:pPr marL="125730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alatino Linotype"/>
                <a:ea typeface="+mn-ea"/>
                <a:cs typeface="+mn-cs"/>
              </a:rPr>
              <a:t>Establish state standards, set academic goals, and assess progress toward those goals for all students and schools;</a:t>
            </a:r>
          </a:p>
          <a:p>
            <a:pPr marL="125730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alatino Linotype"/>
                <a:ea typeface="+mn-ea"/>
                <a:cs typeface="+mn-cs"/>
              </a:rPr>
              <a:t>Measure and report performance of all students, schools and districts; </a:t>
            </a:r>
          </a:p>
          <a:p>
            <a:pPr marL="125730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alatino Linotype"/>
                <a:ea typeface="+mn-ea"/>
                <a:cs typeface="+mn-cs"/>
              </a:rPr>
              <a:t>Identify and support schools in need of improvement; and</a:t>
            </a:r>
          </a:p>
          <a:p>
            <a:pPr marL="1257300" marR="0" lvl="1"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Palatino Linotype"/>
                <a:ea typeface="+mn-ea"/>
                <a:cs typeface="+mn-cs"/>
              </a:rPr>
              <a:t>Support all students, educators, schools and districts.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1192243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F3AE103-5096-774A-B378-5CB97B5CE24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05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4" name="Title 3">
            <a:extLst>
              <a:ext uri="{FF2B5EF4-FFF2-40B4-BE49-F238E27FC236}">
                <a16:creationId xmlns:a16="http://schemas.microsoft.com/office/drawing/2014/main" id="{56F6ADD7-E414-E1CA-D8C8-32C6D204F966}"/>
              </a:ext>
            </a:extLst>
          </p:cNvPr>
          <p:cNvSpPr>
            <a:spLocks noGrp="1"/>
          </p:cNvSpPr>
          <p:nvPr>
            <p:ph type="title"/>
          </p:nvPr>
        </p:nvSpPr>
        <p:spPr/>
        <p:txBody>
          <a:bodyPr/>
          <a:lstStyle/>
          <a:p>
            <a:r>
              <a:rPr lang="en-US"/>
              <a:t>New Jersey State ESSA Plan Timeline</a:t>
            </a:r>
          </a:p>
        </p:txBody>
      </p:sp>
      <p:sp>
        <p:nvSpPr>
          <p:cNvPr id="6" name="Content Placeholder 3">
            <a:extLst>
              <a:ext uri="{FF2B5EF4-FFF2-40B4-BE49-F238E27FC236}">
                <a16:creationId xmlns:a16="http://schemas.microsoft.com/office/drawing/2014/main" id="{522CD3D2-FCCC-4185-E7FB-2E28FCAD1A91}"/>
              </a:ext>
            </a:extLst>
          </p:cNvPr>
          <p:cNvSpPr txBox="1">
            <a:spLocks/>
          </p:cNvSpPr>
          <p:nvPr/>
        </p:nvSpPr>
        <p:spPr>
          <a:xfrm>
            <a:off x="150863" y="1151521"/>
            <a:ext cx="11890272" cy="747579"/>
          </a:xfrm>
          <a:prstGeom prst="rect">
            <a:avLst/>
          </a:prstGeom>
        </p:spPr>
        <p:txBody>
          <a:bodyPr>
            <a:norm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8000"/>
              </a:lnSpc>
              <a:spcBef>
                <a:spcPts val="750"/>
              </a:spcBef>
              <a:spcAft>
                <a:spcPts val="1050"/>
              </a:spcAft>
              <a:buClrTx/>
              <a:buSzTx/>
              <a:buFont typeface="Arial" panose="020B0604020202020204" pitchFamily="34" charset="0"/>
              <a:buNone/>
              <a:tabLst/>
              <a:defRPr/>
            </a:pPr>
            <a:endParaRPr kumimoji="0" lang="en-US" sz="2500" b="1" i="0" u="none" strike="noStrike" kern="1200" cap="none" spc="0" normalizeH="0" baseline="0" noProof="0">
              <a:ln>
                <a:noFill/>
              </a:ln>
              <a:solidFill>
                <a:srgbClr val="44546A">
                  <a:lumMod val="50000"/>
                </a:srgbClr>
              </a:solidFill>
              <a:effectLst/>
              <a:uLnTx/>
              <a:uFillTx/>
              <a:latin typeface="Palatino Linotype" panose="02040502050505030304" pitchFamily="18" charset="0"/>
              <a:ea typeface="+mn-ea"/>
              <a:cs typeface="+mn-cs"/>
            </a:endParaRPr>
          </a:p>
        </p:txBody>
      </p:sp>
      <p:cxnSp>
        <p:nvCxnSpPr>
          <p:cNvPr id="7" name="Straight Arrow Connector 6">
            <a:extLst>
              <a:ext uri="{FF2B5EF4-FFF2-40B4-BE49-F238E27FC236}">
                <a16:creationId xmlns:a16="http://schemas.microsoft.com/office/drawing/2014/main" id="{E03218C6-AB70-4325-99F8-E164FC5D71E9}"/>
              </a:ext>
            </a:extLst>
          </p:cNvPr>
          <p:cNvCxnSpPr>
            <a:cxnSpLocks/>
          </p:cNvCxnSpPr>
          <p:nvPr/>
        </p:nvCxnSpPr>
        <p:spPr>
          <a:xfrm>
            <a:off x="508000" y="1899100"/>
            <a:ext cx="6676571" cy="10974"/>
          </a:xfrm>
          <a:prstGeom prst="straightConnector1">
            <a:avLst/>
          </a:prstGeom>
          <a:ln w="79375">
            <a:solidFill>
              <a:schemeClr val="accent5">
                <a:lumMod val="50000"/>
              </a:schemeClr>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D348A3CD-C281-4459-90A2-43FF33519DC9}"/>
              </a:ext>
            </a:extLst>
          </p:cNvPr>
          <p:cNvSpPr txBox="1">
            <a:spLocks/>
          </p:cNvSpPr>
          <p:nvPr/>
        </p:nvSpPr>
        <p:spPr>
          <a:xfrm>
            <a:off x="303263" y="1303921"/>
            <a:ext cx="11890272" cy="747579"/>
          </a:xfrm>
          <a:prstGeom prst="rect">
            <a:avLst/>
          </a:prstGeom>
        </p:spPr>
        <p:txBody>
          <a:bodyPr>
            <a:normAutofit/>
          </a:bodyPr>
          <a:lstStyle>
            <a:lvl1pPr marL="171450" indent="-171450" algn="l" defTabSz="685800" rtl="0" eaLnBrk="1" latinLnBrk="0" hangingPunct="1">
              <a:lnSpc>
                <a:spcPct val="108000"/>
              </a:lnSpc>
              <a:spcBef>
                <a:spcPts val="750"/>
              </a:spcBef>
              <a:spcAft>
                <a:spcPts val="1050"/>
              </a:spcAft>
              <a:buFont typeface="Arial" panose="020B0604020202020204" pitchFamily="34" charset="0"/>
              <a:buChar char="•"/>
              <a:defRPr sz="3000" kern="1200">
                <a:solidFill>
                  <a:schemeClr val="tx1"/>
                </a:solidFill>
                <a:latin typeface="Palatino Linotype" panose="02040502050505030304" pitchFamily="18" charset="0"/>
                <a:ea typeface="+mn-ea"/>
                <a:cs typeface="+mn-cs"/>
              </a:defRPr>
            </a:lvl1pPr>
            <a:lvl2pPr marL="514350" indent="-171450" algn="l" defTabSz="685800" rtl="0" eaLnBrk="1" latinLnBrk="0" hangingPunct="1">
              <a:lnSpc>
                <a:spcPct val="108000"/>
              </a:lnSpc>
              <a:spcBef>
                <a:spcPts val="375"/>
              </a:spcBef>
              <a:spcAft>
                <a:spcPts val="1050"/>
              </a:spcAft>
              <a:buFont typeface="Arial" panose="020B0604020202020204" pitchFamily="34" charset="0"/>
              <a:buChar char="•"/>
              <a:defRPr sz="2700" kern="1200">
                <a:solidFill>
                  <a:schemeClr val="tx1"/>
                </a:solidFill>
                <a:latin typeface="Palatino Linotype" panose="02040502050505030304" pitchFamily="18" charset="0"/>
                <a:ea typeface="+mn-ea"/>
                <a:cs typeface="+mn-cs"/>
              </a:defRPr>
            </a:lvl2pPr>
            <a:lvl3pPr marL="857250" indent="-171450" algn="l" defTabSz="685800" rtl="0" eaLnBrk="1" latinLnBrk="0" hangingPunct="1">
              <a:lnSpc>
                <a:spcPct val="108000"/>
              </a:lnSpc>
              <a:spcBef>
                <a:spcPts val="375"/>
              </a:spcBef>
              <a:spcAft>
                <a:spcPts val="105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2001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4pPr>
            <a:lvl5pPr marL="1543050" indent="-171450" algn="l" defTabSz="685800" rtl="0" eaLnBrk="1" latinLnBrk="0" hangingPunct="1">
              <a:lnSpc>
                <a:spcPct val="108000"/>
              </a:lnSpc>
              <a:spcBef>
                <a:spcPts val="375"/>
              </a:spcBef>
              <a:spcAft>
                <a:spcPts val="1050"/>
              </a:spcAft>
              <a:buFont typeface="Arial" panose="020B0604020202020204" pitchFamily="34" charset="0"/>
              <a:buChar char="•"/>
              <a:defRPr sz="2100" kern="1200">
                <a:solidFill>
                  <a:schemeClr val="tx1"/>
                </a:solidFill>
                <a:latin typeface="Palatino Linotype" panose="02040502050505030304"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8000"/>
              </a:lnSpc>
              <a:spcBef>
                <a:spcPts val="750"/>
              </a:spcBef>
              <a:spcAft>
                <a:spcPts val="1050"/>
              </a:spcAft>
              <a:buClrTx/>
              <a:buSzTx/>
              <a:buFont typeface="Arial" panose="020B0604020202020204" pitchFamily="34" charset="0"/>
              <a:buNone/>
              <a:tabLst/>
              <a:defRPr/>
            </a:pPr>
            <a:endParaRPr kumimoji="0" lang="en-US" sz="2500" b="1" i="0" u="none" strike="noStrike" kern="1200" cap="none" spc="0" normalizeH="0" baseline="0" noProof="0">
              <a:ln>
                <a:noFill/>
              </a:ln>
              <a:solidFill>
                <a:srgbClr val="44546A">
                  <a:lumMod val="50000"/>
                </a:srgbClr>
              </a:solidFill>
              <a:effectLst/>
              <a:uLnTx/>
              <a:uFillTx/>
              <a:latin typeface="Palatino Linotype" panose="02040502050505030304" pitchFamily="18" charset="0"/>
              <a:ea typeface="+mn-ea"/>
              <a:cs typeface="+mn-cs"/>
            </a:endParaRPr>
          </a:p>
        </p:txBody>
      </p:sp>
      <p:cxnSp>
        <p:nvCxnSpPr>
          <p:cNvPr id="11" name="Straight Arrow Connector 10">
            <a:extLst>
              <a:ext uri="{FF2B5EF4-FFF2-40B4-BE49-F238E27FC236}">
                <a16:creationId xmlns:a16="http://schemas.microsoft.com/office/drawing/2014/main" id="{183F1E19-63A8-4BD6-9DA0-1BCD150E66F6}"/>
              </a:ext>
            </a:extLst>
          </p:cNvPr>
          <p:cNvCxnSpPr>
            <a:cxnSpLocks/>
          </p:cNvCxnSpPr>
          <p:nvPr/>
        </p:nvCxnSpPr>
        <p:spPr>
          <a:xfrm flipV="1">
            <a:off x="7184571" y="1910074"/>
            <a:ext cx="4704166" cy="14070"/>
          </a:xfrm>
          <a:prstGeom prst="straightConnector1">
            <a:avLst/>
          </a:prstGeom>
          <a:ln w="79375">
            <a:solidFill>
              <a:srgbClr val="FFC000"/>
            </a:solidFill>
            <a:headEnd w="lg" len="med"/>
            <a:tailEnd type="triangle" w="lg" len="lg"/>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0BFB105-7BB0-40C3-92AC-58CACDC310BF}"/>
              </a:ext>
            </a:extLst>
          </p:cNvPr>
          <p:cNvSpPr txBox="1"/>
          <p:nvPr/>
        </p:nvSpPr>
        <p:spPr>
          <a:xfrm>
            <a:off x="-264889" y="3839754"/>
            <a:ext cx="1076597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18" name="TextBox 17">
            <a:extLst>
              <a:ext uri="{FF2B5EF4-FFF2-40B4-BE49-F238E27FC236}">
                <a16:creationId xmlns:a16="http://schemas.microsoft.com/office/drawing/2014/main" id="{B9F83953-DB17-452A-BECB-3D6B83338C50}"/>
              </a:ext>
            </a:extLst>
          </p:cNvPr>
          <p:cNvSpPr txBox="1"/>
          <p:nvPr/>
        </p:nvSpPr>
        <p:spPr>
          <a:xfrm>
            <a:off x="303263" y="2312809"/>
            <a:ext cx="1665514" cy="1200329"/>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ESEA Reauthorized (ESSA)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2015</a:t>
            </a:r>
          </a:p>
        </p:txBody>
      </p:sp>
      <p:sp>
        <p:nvSpPr>
          <p:cNvPr id="19" name="TextBox 18">
            <a:extLst>
              <a:ext uri="{FF2B5EF4-FFF2-40B4-BE49-F238E27FC236}">
                <a16:creationId xmlns:a16="http://schemas.microsoft.com/office/drawing/2014/main" id="{58B87C0B-8BB8-4D0E-9483-6B5E132194AF}"/>
              </a:ext>
            </a:extLst>
          </p:cNvPr>
          <p:cNvSpPr txBox="1"/>
          <p:nvPr/>
        </p:nvSpPr>
        <p:spPr>
          <a:xfrm>
            <a:off x="1046799" y="3647641"/>
            <a:ext cx="1665514" cy="1200329"/>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Plan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2016-2017</a:t>
            </a:r>
          </a:p>
        </p:txBody>
      </p:sp>
      <p:sp>
        <p:nvSpPr>
          <p:cNvPr id="20" name="TextBox 19">
            <a:extLst>
              <a:ext uri="{FF2B5EF4-FFF2-40B4-BE49-F238E27FC236}">
                <a16:creationId xmlns:a16="http://schemas.microsoft.com/office/drawing/2014/main" id="{B0DC47A0-4B88-45CC-8330-BA732485C33E}"/>
              </a:ext>
            </a:extLst>
          </p:cNvPr>
          <p:cNvSpPr txBox="1"/>
          <p:nvPr/>
        </p:nvSpPr>
        <p:spPr>
          <a:xfrm>
            <a:off x="2498665" y="2312941"/>
            <a:ext cx="1429659" cy="830997"/>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Approved by 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Aug, 2017</a:t>
            </a:r>
          </a:p>
        </p:txBody>
      </p:sp>
      <p:sp>
        <p:nvSpPr>
          <p:cNvPr id="22" name="TextBox 21">
            <a:extLst>
              <a:ext uri="{FF2B5EF4-FFF2-40B4-BE49-F238E27FC236}">
                <a16:creationId xmlns:a16="http://schemas.microsoft.com/office/drawing/2014/main" id="{2563AF10-4F89-47C8-8E58-6A36E755D8B6}"/>
              </a:ext>
            </a:extLst>
          </p:cNvPr>
          <p:cNvSpPr txBox="1"/>
          <p:nvPr/>
        </p:nvSpPr>
        <p:spPr>
          <a:xfrm>
            <a:off x="4431200" y="2311297"/>
            <a:ext cx="1529721" cy="830997"/>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Performance Review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Apr. 2019</a:t>
            </a:r>
          </a:p>
        </p:txBody>
      </p:sp>
      <p:sp>
        <p:nvSpPr>
          <p:cNvPr id="23" name="TextBox 22">
            <a:extLst>
              <a:ext uri="{FF2B5EF4-FFF2-40B4-BE49-F238E27FC236}">
                <a16:creationId xmlns:a16="http://schemas.microsoft.com/office/drawing/2014/main" id="{F5C314B8-713D-4882-A63B-E0241EEB6EF0}"/>
              </a:ext>
            </a:extLst>
          </p:cNvPr>
          <p:cNvSpPr txBox="1"/>
          <p:nvPr/>
        </p:nvSpPr>
        <p:spPr>
          <a:xfrm>
            <a:off x="7184571" y="2277743"/>
            <a:ext cx="1921901" cy="1077218"/>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Submit Redlined ESSA Plan to 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Feb. 2023</a:t>
            </a:r>
          </a:p>
        </p:txBody>
      </p:sp>
      <p:sp>
        <p:nvSpPr>
          <p:cNvPr id="27" name="TextBox 26">
            <a:extLst>
              <a:ext uri="{FF2B5EF4-FFF2-40B4-BE49-F238E27FC236}">
                <a16:creationId xmlns:a16="http://schemas.microsoft.com/office/drawing/2014/main" id="{ACFD99C0-8170-449E-9657-27E6FE2D5D94}"/>
              </a:ext>
            </a:extLst>
          </p:cNvPr>
          <p:cNvSpPr txBox="1"/>
          <p:nvPr/>
        </p:nvSpPr>
        <p:spPr>
          <a:xfrm>
            <a:off x="2967374" y="3641365"/>
            <a:ext cx="1921901" cy="1200329"/>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NJ Identifies 1st Cohort Schools in need of CSI/TSI Jan. 2018</a:t>
            </a:r>
          </a:p>
        </p:txBody>
      </p:sp>
      <p:sp>
        <p:nvSpPr>
          <p:cNvPr id="30" name="TextBox 29">
            <a:extLst>
              <a:ext uri="{FF2B5EF4-FFF2-40B4-BE49-F238E27FC236}">
                <a16:creationId xmlns:a16="http://schemas.microsoft.com/office/drawing/2014/main" id="{41D8C2FC-85E6-4937-BA87-83A16795B4EF}"/>
              </a:ext>
            </a:extLst>
          </p:cNvPr>
          <p:cNvSpPr txBox="1"/>
          <p:nvPr/>
        </p:nvSpPr>
        <p:spPr>
          <a:xfrm>
            <a:off x="5196061" y="3641365"/>
            <a:ext cx="1921901" cy="107721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NJ Accountability Addendum (COVID-related)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Palatino Linotype"/>
                <a:ea typeface="+mn-ea"/>
                <a:cs typeface="+mn-cs"/>
              </a:rPr>
              <a:t>2021</a:t>
            </a:r>
          </a:p>
        </p:txBody>
      </p:sp>
      <p:sp>
        <p:nvSpPr>
          <p:cNvPr id="34" name="TextBox 33">
            <a:extLst>
              <a:ext uri="{FF2B5EF4-FFF2-40B4-BE49-F238E27FC236}">
                <a16:creationId xmlns:a16="http://schemas.microsoft.com/office/drawing/2014/main" id="{C53BCDFF-BD3A-4E6B-9307-72BCB92EFD70}"/>
              </a:ext>
            </a:extLst>
          </p:cNvPr>
          <p:cNvSpPr txBox="1"/>
          <p:nvPr/>
        </p:nvSpPr>
        <p:spPr>
          <a:xfrm>
            <a:off x="10638971" y="3920626"/>
            <a:ext cx="1429659" cy="1323439"/>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Palatino Linotype"/>
                <a:ea typeface="+mn-ea"/>
                <a:cs typeface="+mn-cs"/>
              </a:rPr>
              <a:t>Updated NJ Plan  to be Submitted Winter-Spring 2024</a:t>
            </a:r>
          </a:p>
        </p:txBody>
      </p:sp>
      <p:sp>
        <p:nvSpPr>
          <p:cNvPr id="36" name="TextBox 35">
            <a:extLst>
              <a:ext uri="{FF2B5EF4-FFF2-40B4-BE49-F238E27FC236}">
                <a16:creationId xmlns:a16="http://schemas.microsoft.com/office/drawing/2014/main" id="{E4FF666E-A035-4C3D-B2CC-C196EC1F0597}"/>
              </a:ext>
            </a:extLst>
          </p:cNvPr>
          <p:cNvSpPr txBox="1"/>
          <p:nvPr/>
        </p:nvSpPr>
        <p:spPr>
          <a:xfrm>
            <a:off x="2498665" y="2309114"/>
            <a:ext cx="1429659" cy="923330"/>
          </a:xfrm>
          <a:prstGeom prst="rect">
            <a:avLst/>
          </a:prstGeom>
          <a:solidFill>
            <a:schemeClr val="accent5">
              <a:lumMod val="20000"/>
              <a:lumOff val="8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Approved by 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Aug. 2017</a:t>
            </a:r>
          </a:p>
        </p:txBody>
      </p:sp>
      <p:sp>
        <p:nvSpPr>
          <p:cNvPr id="37" name="TextBox 36">
            <a:extLst>
              <a:ext uri="{FF2B5EF4-FFF2-40B4-BE49-F238E27FC236}">
                <a16:creationId xmlns:a16="http://schemas.microsoft.com/office/drawing/2014/main" id="{664B98F4-5E57-46E5-9A11-C3DB31599F0B}"/>
              </a:ext>
            </a:extLst>
          </p:cNvPr>
          <p:cNvSpPr txBox="1"/>
          <p:nvPr/>
        </p:nvSpPr>
        <p:spPr>
          <a:xfrm>
            <a:off x="4431200" y="2307470"/>
            <a:ext cx="1529721" cy="1200329"/>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Performance Review Report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Apr. 2019</a:t>
            </a:r>
          </a:p>
        </p:txBody>
      </p:sp>
      <p:sp>
        <p:nvSpPr>
          <p:cNvPr id="38" name="TextBox 37">
            <a:extLst>
              <a:ext uri="{FF2B5EF4-FFF2-40B4-BE49-F238E27FC236}">
                <a16:creationId xmlns:a16="http://schemas.microsoft.com/office/drawing/2014/main" id="{23FAD29F-C2D0-450E-B2B4-0787CCB18F7A}"/>
              </a:ext>
            </a:extLst>
          </p:cNvPr>
          <p:cNvSpPr txBox="1"/>
          <p:nvPr/>
        </p:nvSpPr>
        <p:spPr>
          <a:xfrm>
            <a:off x="7184571" y="2273916"/>
            <a:ext cx="1921901" cy="1200329"/>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Submit Redlined ESSA Plan to 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2023</a:t>
            </a:r>
          </a:p>
        </p:txBody>
      </p:sp>
      <p:sp>
        <p:nvSpPr>
          <p:cNvPr id="39" name="TextBox 38">
            <a:extLst>
              <a:ext uri="{FF2B5EF4-FFF2-40B4-BE49-F238E27FC236}">
                <a16:creationId xmlns:a16="http://schemas.microsoft.com/office/drawing/2014/main" id="{51CA3991-A6EC-4257-A850-011EDDB6AC44}"/>
              </a:ext>
            </a:extLst>
          </p:cNvPr>
          <p:cNvSpPr txBox="1"/>
          <p:nvPr/>
        </p:nvSpPr>
        <p:spPr>
          <a:xfrm>
            <a:off x="5196061" y="3637538"/>
            <a:ext cx="1921901" cy="1477328"/>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NJ Accountability Addendum (COVID-related)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2021</a:t>
            </a:r>
          </a:p>
        </p:txBody>
      </p:sp>
      <p:sp>
        <p:nvSpPr>
          <p:cNvPr id="41" name="TextBox 40">
            <a:extLst>
              <a:ext uri="{FF2B5EF4-FFF2-40B4-BE49-F238E27FC236}">
                <a16:creationId xmlns:a16="http://schemas.microsoft.com/office/drawing/2014/main" id="{40F2B97F-31C2-4846-A39C-35E31040CEE6}"/>
              </a:ext>
            </a:extLst>
          </p:cNvPr>
          <p:cNvSpPr txBox="1"/>
          <p:nvPr/>
        </p:nvSpPr>
        <p:spPr>
          <a:xfrm>
            <a:off x="8010075" y="3808493"/>
            <a:ext cx="2074630" cy="1193656"/>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Updated Plan Development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2023-2024</a:t>
            </a:r>
          </a:p>
        </p:txBody>
      </p:sp>
      <p:sp>
        <p:nvSpPr>
          <p:cNvPr id="42" name="TextBox 41">
            <a:extLst>
              <a:ext uri="{FF2B5EF4-FFF2-40B4-BE49-F238E27FC236}">
                <a16:creationId xmlns:a16="http://schemas.microsoft.com/office/drawing/2014/main" id="{42825B09-C1CC-4E20-B537-3302580A1B54}"/>
              </a:ext>
            </a:extLst>
          </p:cNvPr>
          <p:cNvSpPr txBox="1"/>
          <p:nvPr/>
        </p:nvSpPr>
        <p:spPr>
          <a:xfrm>
            <a:off x="9661968" y="2225716"/>
            <a:ext cx="1604091" cy="1200329"/>
          </a:xfrm>
          <a:prstGeom prst="rect">
            <a:avLst/>
          </a:prstGeom>
          <a:solidFill>
            <a:schemeClr val="accent4">
              <a:lumMod val="20000"/>
              <a:lumOff val="80000"/>
            </a:schemeClr>
          </a:solid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Palatino Linotype"/>
                <a:ea typeface="+mn-ea"/>
                <a:cs typeface="+mn-cs"/>
              </a:rPr>
              <a:t>Updated NJ Plan Implemented Fall  2024</a:t>
            </a:r>
          </a:p>
        </p:txBody>
      </p:sp>
    </p:spTree>
    <p:extLst>
      <p:ext uri="{BB962C8B-B14F-4D97-AF65-F5344CB8AC3E}">
        <p14:creationId xmlns:p14="http://schemas.microsoft.com/office/powerpoint/2010/main" val="30462912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68C96-A9D0-409F-ACEB-4191383A3DA6}"/>
              </a:ext>
            </a:extLst>
          </p:cNvPr>
          <p:cNvSpPr>
            <a:spLocks noGrp="1"/>
          </p:cNvSpPr>
          <p:nvPr>
            <p:ph type="title"/>
          </p:nvPr>
        </p:nvSpPr>
        <p:spPr>
          <a:xfrm>
            <a:off x="1256842" y="378898"/>
            <a:ext cx="10096959" cy="747579"/>
          </a:xfrm>
        </p:spPr>
        <p:txBody>
          <a:bodyPr anchor="ctr">
            <a:normAutofit/>
          </a:bodyPr>
          <a:lstStyle/>
          <a:p>
            <a:r>
              <a:rPr lang="en-US" sz="3750">
                <a:latin typeface="Palatino Linotype"/>
              </a:rPr>
              <a:t>Types of Changes Needed for ESSA</a:t>
            </a:r>
            <a:endParaRPr lang="en-US" sz="3750"/>
          </a:p>
        </p:txBody>
      </p:sp>
      <p:graphicFrame>
        <p:nvGraphicFramePr>
          <p:cNvPr id="3" name="Table 3">
            <a:extLst>
              <a:ext uri="{FF2B5EF4-FFF2-40B4-BE49-F238E27FC236}">
                <a16:creationId xmlns:a16="http://schemas.microsoft.com/office/drawing/2014/main" id="{738D3B45-37DD-4552-9989-460932D6F923}"/>
              </a:ext>
            </a:extLst>
          </p:cNvPr>
          <p:cNvGraphicFramePr>
            <a:graphicFrameLocks noGrp="1"/>
          </p:cNvGraphicFramePr>
          <p:nvPr>
            <p:ph sz="half" idx="1"/>
          </p:nvPr>
        </p:nvGraphicFramePr>
        <p:xfrm>
          <a:off x="205671" y="1056623"/>
          <a:ext cx="11536815" cy="4770278"/>
        </p:xfrm>
        <a:graphic>
          <a:graphicData uri="http://schemas.openxmlformats.org/drawingml/2006/table">
            <a:tbl>
              <a:tblPr firstRow="1" bandRow="1">
                <a:tableStyleId>{5C22544A-7EE6-4342-B048-85BDC9FD1C3A}</a:tableStyleId>
              </a:tblPr>
              <a:tblGrid>
                <a:gridCol w="3893535">
                  <a:extLst>
                    <a:ext uri="{9D8B030D-6E8A-4147-A177-3AD203B41FA5}">
                      <a16:colId xmlns:a16="http://schemas.microsoft.com/office/drawing/2014/main" val="2100360992"/>
                    </a:ext>
                  </a:extLst>
                </a:gridCol>
                <a:gridCol w="7643280">
                  <a:extLst>
                    <a:ext uri="{9D8B030D-6E8A-4147-A177-3AD203B41FA5}">
                      <a16:colId xmlns:a16="http://schemas.microsoft.com/office/drawing/2014/main" val="3125485499"/>
                    </a:ext>
                  </a:extLst>
                </a:gridCol>
              </a:tblGrid>
              <a:tr h="974761">
                <a:tc>
                  <a:txBody>
                    <a:bodyPr/>
                    <a:lstStyle/>
                    <a:p>
                      <a:pPr algn="ctr"/>
                      <a:r>
                        <a:rPr lang="en-US" sz="2000">
                          <a:solidFill>
                            <a:schemeClr val="tx1"/>
                          </a:solidFill>
                        </a:rPr>
                        <a:t>Reasons for Changes Captured in Redlined Version Submitted Feb 2023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2000">
                          <a:solidFill>
                            <a:schemeClr val="tx1"/>
                          </a:solidFill>
                        </a:rPr>
                        <a:t>Reasons for Changes for ESSA State Plan Amendments for 2024 Submission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95922449"/>
                  </a:ext>
                </a:extLst>
              </a:tr>
              <a:tr h="1270143">
                <a:tc>
                  <a:txBody>
                    <a:bodyPr/>
                    <a:lstStyle/>
                    <a:p>
                      <a:r>
                        <a:rPr lang="en-US" sz="1600" b="0" i="0" u="sng" strike="noStrike" kern="1200" dirty="0">
                          <a:solidFill>
                            <a:schemeClr val="dk1"/>
                          </a:solidFill>
                          <a:effectLst/>
                          <a:latin typeface="+mn-lt"/>
                          <a:ea typeface="+mn-ea"/>
                          <a:cs typeface="+mn-cs"/>
                          <a:hlinkClick r:id="rId3"/>
                        </a:rPr>
                        <a:t>Approved by USED</a:t>
                      </a:r>
                      <a:r>
                        <a:rPr lang="en-US" sz="1600" b="0" i="0" u="sng" strike="noStrike" kern="1200" dirty="0">
                          <a:solidFill>
                            <a:schemeClr val="dk1"/>
                          </a:solidFill>
                          <a:effectLst/>
                          <a:latin typeface="+mn-lt"/>
                          <a:ea typeface="+mn-ea"/>
                          <a:cs typeface="+mn-cs"/>
                        </a:rPr>
                        <a:t>;</a:t>
                      </a:r>
                      <a:r>
                        <a:rPr lang="en-US" sz="1600" b="0" i="0" kern="1200" dirty="0">
                          <a:solidFill>
                            <a:schemeClr val="dk1"/>
                          </a:solidFill>
                          <a:effectLst/>
                          <a:latin typeface="+mn-lt"/>
                          <a:ea typeface="+mn-ea"/>
                          <a:cs typeface="+mn-cs"/>
                        </a:rPr>
                        <a:t> COVID-19 State Plan Addendum</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0" cap="flat" cmpd="sng" algn="ctr">
                      <a:no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600" b="1" i="0" kern="1200" dirty="0">
                          <a:solidFill>
                            <a:schemeClr val="dk1"/>
                          </a:solidFill>
                          <a:effectLst/>
                          <a:latin typeface="+mn-lt"/>
                          <a:ea typeface="+mn-ea"/>
                          <a:cs typeface="+mn-cs"/>
                        </a:rPr>
                        <a:t>New Information:</a:t>
                      </a:r>
                      <a:r>
                        <a:rPr lang="en-US" sz="1600" b="0" i="0" kern="1200" dirty="0">
                          <a:solidFill>
                            <a:schemeClr val="dk1"/>
                          </a:solidFill>
                          <a:effectLst/>
                          <a:latin typeface="+mn-lt"/>
                          <a:ea typeface="+mn-ea"/>
                          <a:cs typeface="+mn-cs"/>
                        </a:rPr>
                        <a:t> Review the current summative school accountability formula and survey new research, available data, and stakeholder feedback to identify ways the formula can be improved; Review the now 2032 school and student group targets to reflect achievable growth data collected over last few years. </a:t>
                      </a:r>
                    </a:p>
                    <a:p>
                      <a:pPr marL="0" indent="0">
                        <a:buFont typeface="Arial"/>
                        <a:buNone/>
                      </a:pP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2028053196"/>
                  </a:ext>
                </a:extLst>
              </a:tr>
              <a:tr h="1463057">
                <a:tc>
                  <a:txBody>
                    <a:bodyPr/>
                    <a:lstStyle/>
                    <a:p>
                      <a:r>
                        <a:rPr lang="en-US" sz="1600" b="0" i="0" u="sng" strike="noStrike" kern="1200" dirty="0">
                          <a:solidFill>
                            <a:schemeClr val="dk1"/>
                          </a:solidFill>
                          <a:effectLst/>
                          <a:latin typeface="+mn-lt"/>
                          <a:ea typeface="+mn-ea"/>
                          <a:cs typeface="+mn-cs"/>
                          <a:hlinkClick r:id="rId4"/>
                        </a:rPr>
                        <a:t>2019 USED Performance Review</a:t>
                      </a:r>
                      <a:r>
                        <a:rPr lang="en-US" sz="1600" b="0" i="0" kern="1200" dirty="0">
                          <a:solidFill>
                            <a:schemeClr val="dk1"/>
                          </a:solidFill>
                          <a:effectLst/>
                          <a:latin typeface="+mn-lt"/>
                          <a:ea typeface="+mn-ea"/>
                          <a:cs typeface="+mn-cs"/>
                        </a:rPr>
                        <a:t> of its NJ ESSA State Plan</a:t>
                      </a:r>
                    </a:p>
                    <a:p>
                      <a:pPr lvl="0">
                        <a:buNone/>
                      </a:pPr>
                      <a:endParaRPr lang="en-US" sz="1600" b="0" i="0" kern="1200" dirty="0">
                        <a:solidFill>
                          <a:schemeClr val="dk1"/>
                        </a:solidFill>
                        <a:effectLst/>
                        <a:latin typeface="+mn-lt"/>
                        <a:ea typeface="+mn-ea"/>
                        <a:cs typeface="+mn-cs"/>
                      </a:endParaRPr>
                    </a:p>
                    <a:p>
                      <a:pPr lvl="0">
                        <a:buNone/>
                      </a:pPr>
                      <a:r>
                        <a:rPr lang="en-US" sz="1600" b="0" i="0" u="none" strike="noStrike" kern="1200" noProof="0" dirty="0">
                          <a:solidFill>
                            <a:schemeClr val="dk1"/>
                          </a:solidFill>
                          <a:effectLst/>
                          <a:latin typeface="Palatino Linotype"/>
                        </a:rPr>
                        <a:t>USED’s Review NJs Title I, Part C, Migrant Education Program (MEP)</a:t>
                      </a:r>
                    </a:p>
                    <a:p>
                      <a:pPr lvl="0">
                        <a:buNone/>
                      </a:pPr>
                      <a:endParaRPr lang="en-US" sz="1600" b="0" i="0" u="none" strike="noStrike" kern="1200" noProof="0" dirty="0">
                        <a:solidFill>
                          <a:schemeClr val="dk1"/>
                        </a:solidFill>
                        <a:effectLst/>
                        <a:latin typeface="Palatino Linotype"/>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2"/>
                    </a:solidFill>
                  </a:tcPr>
                </a:tc>
                <a:tc>
                  <a:txBody>
                    <a:bodyPr/>
                    <a:lstStyle/>
                    <a:p>
                      <a:pPr marL="0" indent="0">
                        <a:buFont typeface="Arial"/>
                        <a:buNone/>
                      </a:pPr>
                      <a:r>
                        <a:rPr lang="en-US" sz="1600" b="1" i="0" kern="1200" dirty="0">
                          <a:solidFill>
                            <a:schemeClr val="dk1"/>
                          </a:solidFill>
                          <a:effectLst/>
                          <a:latin typeface="+mn-lt"/>
                          <a:ea typeface="+mn-ea"/>
                          <a:cs typeface="+mn-cs"/>
                        </a:rPr>
                        <a:t>Accuracy: </a:t>
                      </a:r>
                      <a:r>
                        <a:rPr lang="en-US" sz="1600" b="0" i="0" kern="1200" dirty="0">
                          <a:solidFill>
                            <a:schemeClr val="dk1"/>
                          </a:solidFill>
                          <a:effectLst/>
                          <a:latin typeface="+mn-lt"/>
                          <a:ea typeface="+mn-ea"/>
                          <a:cs typeface="+mn-cs"/>
                        </a:rPr>
                        <a:t>Ensure terms, offices, assessments, state laws, existing processes are accurate and up-to-date.</a:t>
                      </a:r>
                      <a:endParaRPr lang="en-US" sz="1600" dirty="0"/>
                    </a:p>
                    <a:p>
                      <a:pPr marL="285750" lvl="0" indent="-285750">
                        <a:buFont typeface="Arial"/>
                        <a:buChar char="•"/>
                      </a:pPr>
                      <a:endParaRPr lang="en-US" sz="1600" b="0" i="0" kern="1200" dirty="0">
                        <a:solidFill>
                          <a:schemeClr val="dk1"/>
                        </a:solidFill>
                        <a:effectLst/>
                        <a:latin typeface="+mn-lt"/>
                        <a:ea typeface="+mn-ea"/>
                        <a:cs typeface="+mn-cs"/>
                      </a:endParaRPr>
                    </a:p>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600" b="1" i="0" kern="1200" dirty="0">
                          <a:solidFill>
                            <a:schemeClr val="dk1"/>
                          </a:solidFill>
                          <a:effectLst/>
                          <a:latin typeface="+mn-lt"/>
                          <a:ea typeface="+mn-ea"/>
                          <a:cs typeface="+mn-cs"/>
                        </a:rPr>
                        <a:t>Alignment: </a:t>
                      </a:r>
                      <a:r>
                        <a:rPr lang="en-US" sz="1600" b="0" i="0" kern="1200" dirty="0">
                          <a:solidFill>
                            <a:schemeClr val="dk1"/>
                          </a:solidFill>
                          <a:effectLst/>
                          <a:latin typeface="+mn-lt"/>
                          <a:ea typeface="+mn-ea"/>
                          <a:cs typeface="+mn-cs"/>
                        </a:rPr>
                        <a:t>Updating and aligning to New Jersey’s current theory of action for ensuring all students graduate college and workforce ready.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39664304"/>
                  </a:ext>
                </a:extLst>
              </a:tr>
              <a:tr h="899318">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b="0" i="0" u="none" strike="noStrike" kern="1200" noProof="0" dirty="0">
                          <a:solidFill>
                            <a:schemeClr val="dk1"/>
                          </a:solidFill>
                          <a:effectLst/>
                          <a:latin typeface="+mn-lt"/>
                        </a:rPr>
                        <a:t>General assessment updates</a:t>
                      </a:r>
                      <a:endParaRPr lang="en-US" sz="1600" dirty="0"/>
                    </a:p>
                    <a:p>
                      <a:endParaRPr lang="en-US" sz="1600" b="0" i="0" kern="120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lang="en-US" sz="1600" b="1" i="0" kern="1200" dirty="0">
                          <a:solidFill>
                            <a:schemeClr val="dk1"/>
                          </a:solidFill>
                          <a:effectLst/>
                          <a:latin typeface="+mn-lt"/>
                          <a:ea typeface="+mn-ea"/>
                          <a:cs typeface="+mn-cs"/>
                        </a:rPr>
                        <a:t>Expand/Enhance: </a:t>
                      </a:r>
                      <a:r>
                        <a:rPr lang="en-US" sz="1600" b="0" i="0" kern="1200" dirty="0">
                          <a:solidFill>
                            <a:schemeClr val="dk1"/>
                          </a:solidFill>
                          <a:effectLst/>
                          <a:latin typeface="+mn-lt"/>
                          <a:ea typeface="+mn-ea"/>
                          <a:cs typeface="+mn-cs"/>
                        </a:rPr>
                        <a:t>Update proposal and project descriptions so the NJDOE stays the course and expands and evolves successful practices. </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65058129"/>
                  </a:ext>
                </a:extLst>
              </a:tr>
            </a:tbl>
          </a:graphicData>
        </a:graphic>
      </p:graphicFrame>
      <p:sp>
        <p:nvSpPr>
          <p:cNvPr id="5" name="Slide Number Placeholder 4">
            <a:extLst>
              <a:ext uri="{FF2B5EF4-FFF2-40B4-BE49-F238E27FC236}">
                <a16:creationId xmlns:a16="http://schemas.microsoft.com/office/drawing/2014/main" id="{00722598-E626-4FB5-B633-765394CD0352}"/>
              </a:ext>
            </a:extLst>
          </p:cNvPr>
          <p:cNvSpPr>
            <a:spLocks noGrp="1"/>
          </p:cNvSpPr>
          <p:nvPr>
            <p:ph type="sldNum" sz="quarter" idx="12"/>
          </p:nvPr>
        </p:nvSpPr>
        <p:spPr>
          <a:xfrm>
            <a:off x="8687719" y="6257199"/>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1929936C-68CC-48AF-8CF3-4B03BC21D04D}" type="slidenum">
              <a:rPr kumimoji="0" lang="en-US" sz="105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29</a:t>
            </a:fld>
            <a:endParaRPr kumimoji="0" lang="en-US" sz="105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10" name="TextBox 9">
            <a:extLst>
              <a:ext uri="{FF2B5EF4-FFF2-40B4-BE49-F238E27FC236}">
                <a16:creationId xmlns:a16="http://schemas.microsoft.com/office/drawing/2014/main" id="{79ECC3BB-EC36-CFED-7DDF-5EDFBED70012}"/>
              </a:ext>
            </a:extLst>
          </p:cNvPr>
          <p:cNvSpPr txBox="1"/>
          <p:nvPr/>
        </p:nvSpPr>
        <p:spPr>
          <a:xfrm>
            <a:off x="10342605" y="64008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402601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78384"/>
            <a:ext cx="12191999" cy="3369816"/>
          </a:xfrm>
          <a:prstGeom prst="rect">
            <a:avLst/>
          </a:prstGeom>
        </p:spPr>
        <p:txBody>
          <a:bodyPr/>
          <a:lstStyle/>
          <a:p>
            <a:r>
              <a:rPr lang="en-US" dirty="0">
                <a:solidFill>
                  <a:schemeClr val="tx1"/>
                </a:solidFill>
              </a:rPr>
              <a:t>Call To Order</a:t>
            </a:r>
            <a:br>
              <a:rPr lang="en-US" sz="2800" b="0" dirty="0">
                <a:solidFill>
                  <a:schemeClr val="tx1"/>
                </a:solidFill>
              </a:rPr>
            </a:br>
            <a:br>
              <a:rPr lang="en-US" sz="2800" b="0" dirty="0">
                <a:solidFill>
                  <a:schemeClr val="tx1"/>
                </a:solidFill>
              </a:rPr>
            </a:br>
            <a:r>
              <a:rPr lang="en-US" sz="2800" b="0" dirty="0">
                <a:solidFill>
                  <a:schemeClr val="tx1"/>
                </a:solidFill>
              </a:rPr>
              <a:t>Dr. A. Charles Wright, </a:t>
            </a:r>
            <a:br>
              <a:rPr lang="en-US" sz="2800" b="0" dirty="0">
                <a:solidFill>
                  <a:schemeClr val="tx1"/>
                </a:solidFill>
              </a:rPr>
            </a:br>
            <a:r>
              <a:rPr lang="en-US" sz="2800" b="0" dirty="0">
                <a:solidFill>
                  <a:schemeClr val="tx1"/>
                </a:solidFill>
              </a:rPr>
              <a:t>Executive Director/Deputy Assistant Commissioner</a:t>
            </a:r>
            <a:br>
              <a:rPr lang="en-US" sz="2800" b="0" dirty="0">
                <a:solidFill>
                  <a:schemeClr val="tx1"/>
                </a:solidFill>
              </a:rPr>
            </a:br>
            <a:r>
              <a:rPr lang="en-US" sz="2800" b="0" dirty="0">
                <a:solidFill>
                  <a:schemeClr val="tx1"/>
                </a:solidFill>
              </a:rPr>
              <a:t>Division of Educational Services</a:t>
            </a:r>
            <a:br>
              <a:rPr lang="en-US" sz="2800" dirty="0">
                <a:solidFill>
                  <a:schemeClr val="tx1"/>
                </a:solidFill>
              </a:rPr>
            </a:br>
            <a:endParaRPr lang="en-US" sz="2800" dirty="0">
              <a:solidFill>
                <a:schemeClr val="tx1"/>
              </a:solidFill>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flipV="1">
            <a:off x="2" y="5756910"/>
            <a:ext cx="12191998" cy="186690"/>
          </a:xfrm>
        </p:spPr>
        <p:txBody>
          <a:bodyPr>
            <a:normAutofit fontScale="25000" lnSpcReduction="20000"/>
          </a:bodyPr>
          <a:lstStyle/>
          <a:p>
            <a:endParaRPr lang="en-US" dirty="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648862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FBAE1-77D0-3F10-9DAF-0498656B5580}"/>
              </a:ext>
            </a:extLst>
          </p:cNvPr>
          <p:cNvSpPr>
            <a:spLocks noGrp="1"/>
          </p:cNvSpPr>
          <p:nvPr>
            <p:ph type="title"/>
          </p:nvPr>
        </p:nvSpPr>
        <p:spPr>
          <a:xfrm>
            <a:off x="1256841" y="378896"/>
            <a:ext cx="10096959" cy="747579"/>
          </a:xfrm>
        </p:spPr>
        <p:txBody>
          <a:bodyPr anchor="ctr">
            <a:normAutofit/>
          </a:bodyPr>
          <a:lstStyle/>
          <a:p>
            <a:r>
              <a:rPr lang="en-US" sz="3100"/>
              <a:t>Background: Overview of Requirements by Section</a:t>
            </a:r>
          </a:p>
        </p:txBody>
      </p:sp>
      <p:sp>
        <p:nvSpPr>
          <p:cNvPr id="4" name="Slide Number Placeholder 3">
            <a:extLst>
              <a:ext uri="{FF2B5EF4-FFF2-40B4-BE49-F238E27FC236}">
                <a16:creationId xmlns:a16="http://schemas.microsoft.com/office/drawing/2014/main" id="{26585EEF-D7C8-96F2-1641-6D0919CF759B}"/>
              </a:ext>
            </a:extLst>
          </p:cNvPr>
          <p:cNvSpPr>
            <a:spLocks noGrp="1"/>
          </p:cNvSpPr>
          <p:nvPr>
            <p:ph type="sldNum" sz="quarter" idx="12"/>
          </p:nvPr>
        </p:nvSpPr>
        <p:spPr>
          <a:xfrm>
            <a:off x="8687719" y="6257199"/>
            <a:ext cx="2743200" cy="365125"/>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05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30</a:t>
            </a:fld>
            <a:endParaRPr kumimoji="0" lang="en-US" sz="105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graphicFrame>
        <p:nvGraphicFramePr>
          <p:cNvPr id="6" name="Table 6">
            <a:extLst>
              <a:ext uri="{FF2B5EF4-FFF2-40B4-BE49-F238E27FC236}">
                <a16:creationId xmlns:a16="http://schemas.microsoft.com/office/drawing/2014/main" id="{EFC5DD31-61E5-445F-9623-1F7989B723AC}"/>
              </a:ext>
            </a:extLst>
          </p:cNvPr>
          <p:cNvGraphicFramePr>
            <a:graphicFrameLocks noGrp="1"/>
          </p:cNvGraphicFramePr>
          <p:nvPr/>
        </p:nvGraphicFramePr>
        <p:xfrm>
          <a:off x="442910" y="1430626"/>
          <a:ext cx="11297037" cy="4507468"/>
        </p:xfrm>
        <a:graphic>
          <a:graphicData uri="http://schemas.openxmlformats.org/drawingml/2006/table">
            <a:tbl>
              <a:tblPr firstRow="1" bandRow="1">
                <a:tableStyleId>{68D230F3-CF80-4859-8CE7-A43EE81993B5}</a:tableStyleId>
              </a:tblPr>
              <a:tblGrid>
                <a:gridCol w="3006872">
                  <a:extLst>
                    <a:ext uri="{9D8B030D-6E8A-4147-A177-3AD203B41FA5}">
                      <a16:colId xmlns:a16="http://schemas.microsoft.com/office/drawing/2014/main" val="2537123654"/>
                    </a:ext>
                  </a:extLst>
                </a:gridCol>
                <a:gridCol w="8290165">
                  <a:extLst>
                    <a:ext uri="{9D8B030D-6E8A-4147-A177-3AD203B41FA5}">
                      <a16:colId xmlns:a16="http://schemas.microsoft.com/office/drawing/2014/main" val="2222593981"/>
                    </a:ext>
                  </a:extLst>
                </a:gridCol>
              </a:tblGrid>
              <a:tr h="583463">
                <a:tc>
                  <a:txBody>
                    <a:bodyPr/>
                    <a:lstStyle/>
                    <a:p>
                      <a:endParaRPr lang="en-US" sz="900"/>
                    </a:p>
                    <a:p>
                      <a:pPr lvl="0">
                        <a:buNone/>
                      </a:pPr>
                      <a:r>
                        <a:rPr lang="en-US" sz="1200"/>
                        <a:t>State Plan Section </a:t>
                      </a:r>
                    </a:p>
                  </a:txBody>
                  <a:tcPr marL="84053" marR="84053" marT="42026" marB="42026">
                    <a:solidFill>
                      <a:schemeClr val="accent1">
                        <a:lumMod val="20000"/>
                        <a:lumOff val="80000"/>
                      </a:schemeClr>
                    </a:solidFill>
                  </a:tcPr>
                </a:tc>
                <a:tc>
                  <a:txBody>
                    <a:bodyPr/>
                    <a:lstStyle/>
                    <a:p>
                      <a:endParaRPr lang="en-US" sz="900"/>
                    </a:p>
                    <a:p>
                      <a:pPr lvl="0">
                        <a:buNone/>
                      </a:pPr>
                      <a:r>
                        <a:rPr lang="en-US" sz="1200"/>
                        <a:t>Overview of Section Requirements (Original Template)</a:t>
                      </a:r>
                    </a:p>
                    <a:p>
                      <a:pPr lvl="0">
                        <a:buNone/>
                      </a:pPr>
                      <a:endParaRPr lang="en-US" sz="900"/>
                    </a:p>
                  </a:txBody>
                  <a:tcPr marL="84053" marR="84053" marT="42026" marB="42026">
                    <a:solidFill>
                      <a:schemeClr val="accent1">
                        <a:lumMod val="20000"/>
                        <a:lumOff val="80000"/>
                      </a:schemeClr>
                    </a:solidFill>
                  </a:tcPr>
                </a:tc>
                <a:extLst>
                  <a:ext uri="{0D108BD9-81ED-4DB2-BD59-A6C34878D82A}">
                    <a16:rowId xmlns:a16="http://schemas.microsoft.com/office/drawing/2014/main" val="606420580"/>
                  </a:ext>
                </a:extLst>
              </a:tr>
              <a:tr h="456494">
                <a:tc>
                  <a:txBody>
                    <a:bodyPr/>
                    <a:lstStyle/>
                    <a:p>
                      <a:pPr lvl="0">
                        <a:buNone/>
                      </a:pPr>
                      <a:r>
                        <a:rPr lang="en-US" sz="1100" u="sng" strike="noStrike" noProof="0"/>
                        <a:t>Section I. - Long-term Goals</a:t>
                      </a:r>
                      <a:endParaRPr lang="en-US" sz="1100" u="none" strike="noStrike" noProof="0"/>
                    </a:p>
                  </a:txBody>
                  <a:tcPr marL="84053" marR="84053" marT="42026" marB="42026">
                    <a:solidFill>
                      <a:schemeClr val="accent4">
                        <a:lumMod val="20000"/>
                        <a:lumOff val="80000"/>
                      </a:schemeClr>
                    </a:solidFill>
                  </a:tcPr>
                </a:tc>
                <a:tc>
                  <a:txBody>
                    <a:bodyPr/>
                    <a:lstStyle/>
                    <a:p>
                      <a:pPr lvl="0">
                        <a:buNone/>
                      </a:pPr>
                      <a:r>
                        <a:rPr lang="en-US" sz="1100" u="none" strike="noStrike" noProof="0"/>
                        <a:t>Each SEA must provide baseline data, measurements of interim progress, and long-term goals for academic achievement, graduation rates, and English language proficiency.</a:t>
                      </a:r>
                    </a:p>
                  </a:txBody>
                  <a:tcPr marL="84053" marR="84053" marT="42026" marB="42026">
                    <a:solidFill>
                      <a:schemeClr val="accent4">
                        <a:lumMod val="20000"/>
                        <a:lumOff val="80000"/>
                      </a:schemeClr>
                    </a:solidFill>
                  </a:tcPr>
                </a:tc>
                <a:extLst>
                  <a:ext uri="{0D108BD9-81ED-4DB2-BD59-A6C34878D82A}">
                    <a16:rowId xmlns:a16="http://schemas.microsoft.com/office/drawing/2014/main" val="2373045747"/>
                  </a:ext>
                </a:extLst>
              </a:tr>
              <a:tr h="795077">
                <a:tc>
                  <a:txBody>
                    <a:bodyPr/>
                    <a:lstStyle/>
                    <a:p>
                      <a:pPr lvl="0">
                        <a:buNone/>
                      </a:pPr>
                      <a:r>
                        <a:rPr lang="en-US" sz="1100" u="sng" strike="noStrike" noProof="0"/>
                        <a:t>Section II. - Consultation and Performance Management</a:t>
                      </a:r>
                      <a:endParaRPr lang="en-US" sz="1100" u="none" strike="noStrike" noProof="0"/>
                    </a:p>
                  </a:txBody>
                  <a:tcPr marL="84053" marR="84053" marT="42026" marB="42026"/>
                </a:tc>
                <a:tc>
                  <a:txBody>
                    <a:bodyPr/>
                    <a:lstStyle/>
                    <a:p>
                      <a:pPr lvl="0" algn="l">
                        <a:lnSpc>
                          <a:spcPct val="100000"/>
                        </a:lnSpc>
                        <a:spcBef>
                          <a:spcPts val="0"/>
                        </a:spcBef>
                        <a:spcAft>
                          <a:spcPts val="0"/>
                        </a:spcAft>
                        <a:buNone/>
                      </a:pPr>
                      <a:r>
                        <a:rPr lang="en-US" sz="1100" u="none" strike="noStrike" noProof="0"/>
                        <a:t>Consultation: Each SEA must engage meaningful consultation with stakeholders in developing its consolidated State plan. System of Performance Management: States must provide differentiated technical assistance to LEAs and monitor both implementation of its state plan and LEA compliance with the law’s requirements.</a:t>
                      </a:r>
                    </a:p>
                  </a:txBody>
                  <a:tcPr marL="84053" marR="84053" marT="42026" marB="42026"/>
                </a:tc>
                <a:extLst>
                  <a:ext uri="{0D108BD9-81ED-4DB2-BD59-A6C34878D82A}">
                    <a16:rowId xmlns:a16="http://schemas.microsoft.com/office/drawing/2014/main" val="2514126120"/>
                  </a:ext>
                </a:extLst>
              </a:tr>
              <a:tr h="456494">
                <a:tc>
                  <a:txBody>
                    <a:bodyPr/>
                    <a:lstStyle/>
                    <a:p>
                      <a:pPr lvl="0">
                        <a:buNone/>
                      </a:pPr>
                      <a:r>
                        <a:rPr lang="en-US" sz="1100" u="sng" strike="noStrike" noProof="0"/>
                        <a:t>Section III. Academic Assessments</a:t>
                      </a:r>
                      <a:endParaRPr lang="en-US" sz="1100" u="none" strike="noStrike" noProof="0"/>
                    </a:p>
                  </a:txBody>
                  <a:tcPr marL="84053" marR="84053" marT="42026" marB="42026">
                    <a:solidFill>
                      <a:schemeClr val="accent4">
                        <a:lumMod val="20000"/>
                        <a:lumOff val="80000"/>
                      </a:schemeClr>
                    </a:solidFill>
                  </a:tcPr>
                </a:tc>
                <a:tc>
                  <a:txBody>
                    <a:bodyPr/>
                    <a:lstStyle/>
                    <a:p>
                      <a:pPr lvl="0">
                        <a:buNone/>
                      </a:pPr>
                      <a:r>
                        <a:rPr lang="en-US" sz="1100" u="none" strike="noStrike" noProof="0"/>
                        <a:t>States must describe work relating to the following two assessment areas: advanced mathematics coursework and languages other than English.</a:t>
                      </a:r>
                    </a:p>
                  </a:txBody>
                  <a:tcPr marL="84053" marR="84053" marT="42026" marB="42026">
                    <a:solidFill>
                      <a:schemeClr val="accent4">
                        <a:lumMod val="20000"/>
                        <a:lumOff val="80000"/>
                      </a:schemeClr>
                    </a:solidFill>
                  </a:tcPr>
                </a:tc>
                <a:extLst>
                  <a:ext uri="{0D108BD9-81ED-4DB2-BD59-A6C34878D82A}">
                    <a16:rowId xmlns:a16="http://schemas.microsoft.com/office/drawing/2014/main" val="1442117308"/>
                  </a:ext>
                </a:extLst>
              </a:tr>
              <a:tr h="625786">
                <a:tc>
                  <a:txBody>
                    <a:bodyPr/>
                    <a:lstStyle/>
                    <a:p>
                      <a:pPr lvl="0">
                        <a:buNone/>
                      </a:pPr>
                      <a:r>
                        <a:rPr lang="en-US" sz="1100" u="sng" strike="noStrike" noProof="0"/>
                        <a:t>Section IV. Accountability, Support, and Improvement for Schools</a:t>
                      </a:r>
                      <a:endParaRPr lang="en-US" sz="1100" u="none" strike="noStrike" noProof="0"/>
                    </a:p>
                  </a:txBody>
                  <a:tcPr marL="84053" marR="84053" marT="42026" marB="42026"/>
                </a:tc>
                <a:tc>
                  <a:txBody>
                    <a:bodyPr/>
                    <a:lstStyle/>
                    <a:p>
                      <a:pPr lvl="0">
                        <a:buNone/>
                      </a:pPr>
                      <a:r>
                        <a:rPr lang="en-US" sz="1100" u="none" strike="noStrike" noProof="0"/>
                        <a:t>States must use a set of indicators to measure the performance of all schools. The indicators for academic progress, progress towards English language proficiency, and school quality or student success are all new under ESSA.</a:t>
                      </a:r>
                    </a:p>
                  </a:txBody>
                  <a:tcPr marL="84053" marR="84053" marT="42026" marB="42026"/>
                </a:tc>
                <a:extLst>
                  <a:ext uri="{0D108BD9-81ED-4DB2-BD59-A6C34878D82A}">
                    <a16:rowId xmlns:a16="http://schemas.microsoft.com/office/drawing/2014/main" val="3161167136"/>
                  </a:ext>
                </a:extLst>
              </a:tr>
              <a:tr h="795077">
                <a:tc>
                  <a:txBody>
                    <a:bodyPr/>
                    <a:lstStyle/>
                    <a:p>
                      <a:pPr lvl="0">
                        <a:buNone/>
                      </a:pPr>
                      <a:r>
                        <a:rPr lang="en-US" sz="1100" u="sng" strike="noStrike" noProof="0"/>
                        <a:t>Section V. Supporting Excellent Educators</a:t>
                      </a:r>
                      <a:endParaRPr lang="en-US" sz="1100" u="none" strike="noStrike" noProof="0"/>
                    </a:p>
                  </a:txBody>
                  <a:tcPr marL="84053" marR="84053" marT="42026" marB="42026">
                    <a:solidFill>
                      <a:schemeClr val="accent4">
                        <a:lumMod val="20000"/>
                        <a:lumOff val="80000"/>
                      </a:schemeClr>
                    </a:solidFill>
                  </a:tcPr>
                </a:tc>
                <a:tc>
                  <a:txBody>
                    <a:bodyPr/>
                    <a:lstStyle/>
                    <a:p>
                      <a:pPr lvl="0">
                        <a:buNone/>
                      </a:pPr>
                      <a:r>
                        <a:rPr lang="en-US" sz="1100" u="none" strike="noStrike" noProof="0"/>
                        <a:t>ESSA provides funding for states to support educator development, retention and advancement to ensure all students have access to “excellent educators.” SEAs must describe strategies to ensure disadvantaged students are not taught at disproportionate rates by inexperienced teachers, ineffective teachers and teachers not teaching in the subjects in which they are certified.</a:t>
                      </a:r>
                    </a:p>
                  </a:txBody>
                  <a:tcPr marL="84053" marR="84053" marT="42026" marB="42026">
                    <a:solidFill>
                      <a:schemeClr val="accent4">
                        <a:lumMod val="20000"/>
                        <a:lumOff val="80000"/>
                      </a:schemeClr>
                    </a:solidFill>
                  </a:tcPr>
                </a:tc>
                <a:extLst>
                  <a:ext uri="{0D108BD9-81ED-4DB2-BD59-A6C34878D82A}">
                    <a16:rowId xmlns:a16="http://schemas.microsoft.com/office/drawing/2014/main" val="4042037516"/>
                  </a:ext>
                </a:extLst>
              </a:tr>
              <a:tr h="795077">
                <a:tc>
                  <a:txBody>
                    <a:bodyPr/>
                    <a:lstStyle/>
                    <a:p>
                      <a:pPr lvl="0">
                        <a:buNone/>
                      </a:pPr>
                      <a:r>
                        <a:rPr lang="en-US" sz="1100" u="sng" strike="noStrike" noProof="0"/>
                        <a:t>Section VI. Supporting All Students</a:t>
                      </a:r>
                      <a:endParaRPr lang="en-US" sz="1100" u="none" strike="noStrike" noProof="0"/>
                    </a:p>
                  </a:txBody>
                  <a:tcPr marL="84053" marR="84053" marT="42026" marB="42026"/>
                </a:tc>
                <a:tc>
                  <a:txBody>
                    <a:bodyPr/>
                    <a:lstStyle/>
                    <a:p>
                      <a:pPr lvl="0">
                        <a:buNone/>
                      </a:pPr>
                      <a:r>
                        <a:rPr lang="en-US" sz="1100" u="none" strike="noStrike" noProof="0"/>
                        <a:t>When addressing State strategies, each SEA must describe how it will use funds to support State-level strategies and LEA use of funds. Strategies and uses of funds must be designed to ensure that all children have a significant opportunity to meet challenging State academic standards and career and technical standards/diploma.</a:t>
                      </a:r>
                    </a:p>
                  </a:txBody>
                  <a:tcPr marL="84053" marR="84053" marT="42026" marB="42026"/>
                </a:tc>
                <a:extLst>
                  <a:ext uri="{0D108BD9-81ED-4DB2-BD59-A6C34878D82A}">
                    <a16:rowId xmlns:a16="http://schemas.microsoft.com/office/drawing/2014/main" val="1056580022"/>
                  </a:ext>
                </a:extLst>
              </a:tr>
            </a:tbl>
          </a:graphicData>
        </a:graphic>
      </p:graphicFrame>
    </p:spTree>
    <p:extLst>
      <p:ext uri="{BB962C8B-B14F-4D97-AF65-F5344CB8AC3E}">
        <p14:creationId xmlns:p14="http://schemas.microsoft.com/office/powerpoint/2010/main" val="7829151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7B1FA66C-ABD8-91A9-4469-52110FDB0C09}"/>
              </a:ext>
            </a:extLst>
          </p:cNvPr>
          <p:cNvSpPr txBox="1"/>
          <p:nvPr/>
        </p:nvSpPr>
        <p:spPr>
          <a:xfrm>
            <a:off x="146292" y="1184067"/>
            <a:ext cx="11254070" cy="65559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Autofit/>
          </a:bodyPr>
          <a:lstStyle/>
          <a:p>
            <a:r>
              <a:rPr lang="en-US" sz="1800" dirty="0">
                <a:effectLst/>
              </a:rPr>
              <a:t>To ensure student groups who have historically been disadvantaged are provided the educational supports they need to thrive, New Jersey's ESEA State Plan will describe how the NJDOE will improve systems of support. This continuous improvement aims to better...</a:t>
            </a:r>
          </a:p>
        </p:txBody>
      </p:sp>
      <p:sp>
        <p:nvSpPr>
          <p:cNvPr id="5" name="Slide Number Placeholder 4">
            <a:extLst>
              <a:ext uri="{FF2B5EF4-FFF2-40B4-BE49-F238E27FC236}">
                <a16:creationId xmlns:a16="http://schemas.microsoft.com/office/drawing/2014/main" id="{04FAAF6C-62A2-C45F-EBCF-D0B0167A7108}"/>
              </a:ext>
            </a:extLst>
          </p:cNvPr>
          <p:cNvSpPr>
            <a:spLocks noGrp="1"/>
          </p:cNvSpPr>
          <p:nvPr>
            <p:ph type="sldNum" sz="quarter" idx="12"/>
          </p:nvPr>
        </p:nvSpPr>
        <p:spPr>
          <a:xfrm>
            <a:off x="8687719" y="6257199"/>
            <a:ext cx="2743200" cy="365125"/>
          </a:xfrm>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31</a:t>
            </a:fld>
            <a:endParaRPr lang="en-US"/>
          </a:p>
        </p:txBody>
      </p:sp>
      <p:graphicFrame>
        <p:nvGraphicFramePr>
          <p:cNvPr id="7" name="Content Placeholder 2">
            <a:extLst>
              <a:ext uri="{FF2B5EF4-FFF2-40B4-BE49-F238E27FC236}">
                <a16:creationId xmlns:a16="http://schemas.microsoft.com/office/drawing/2014/main" id="{270E2C8C-AF36-EFFB-9D4B-247E36DFCD70}"/>
              </a:ext>
            </a:extLst>
          </p:cNvPr>
          <p:cNvGraphicFramePr>
            <a:graphicFrameLocks noGrp="1"/>
          </p:cNvGraphicFramePr>
          <p:nvPr>
            <p:ph idx="1"/>
          </p:nvPr>
        </p:nvGraphicFramePr>
        <p:xfrm>
          <a:off x="150864" y="2145864"/>
          <a:ext cx="11797296" cy="3726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2" name="TextBox 61">
            <a:extLst>
              <a:ext uri="{FF2B5EF4-FFF2-40B4-BE49-F238E27FC236}">
                <a16:creationId xmlns:a16="http://schemas.microsoft.com/office/drawing/2014/main" id="{395D0996-23DE-8A48-7823-4DD09F1EF8B9}"/>
              </a:ext>
            </a:extLst>
          </p:cNvPr>
          <p:cNvSpPr txBox="1"/>
          <p:nvPr/>
        </p:nvSpPr>
        <p:spPr>
          <a:xfrm>
            <a:off x="1441215" y="312326"/>
            <a:ext cx="953534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6E2405"/>
                </a:solidFill>
              </a:rPr>
              <a:t>Key Strategies for Student Supports </a:t>
            </a:r>
            <a:endParaRPr lang="en-US" sz="4400" dirty="0"/>
          </a:p>
        </p:txBody>
      </p:sp>
    </p:spTree>
    <p:extLst>
      <p:ext uri="{BB962C8B-B14F-4D97-AF65-F5344CB8AC3E}">
        <p14:creationId xmlns:p14="http://schemas.microsoft.com/office/powerpoint/2010/main" val="6715903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8246-E134-A193-6EC7-73A279DF8512}"/>
              </a:ext>
            </a:extLst>
          </p:cNvPr>
          <p:cNvSpPr>
            <a:spLocks noGrp="1"/>
          </p:cNvSpPr>
          <p:nvPr>
            <p:ph type="title"/>
          </p:nvPr>
        </p:nvSpPr>
        <p:spPr/>
        <p:txBody>
          <a:bodyPr/>
          <a:lstStyle/>
          <a:p>
            <a:r>
              <a:rPr lang="en-US" sz="4400" dirty="0">
                <a:latin typeface="Palatino Linotype"/>
              </a:rPr>
              <a:t>Revised State Plan Includes…</a:t>
            </a:r>
            <a:endParaRPr lang="en-US" sz="4400" dirty="0"/>
          </a:p>
        </p:txBody>
      </p:sp>
      <p:sp>
        <p:nvSpPr>
          <p:cNvPr id="4" name="Footer Placeholder 3">
            <a:extLst>
              <a:ext uri="{FF2B5EF4-FFF2-40B4-BE49-F238E27FC236}">
                <a16:creationId xmlns:a16="http://schemas.microsoft.com/office/drawing/2014/main" id="{DB64EFA1-1866-3A78-F3EF-4B91C5A2FC5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23FAE8C-836A-300A-29BC-CC518C80FC2A}"/>
              </a:ext>
            </a:extLst>
          </p:cNvPr>
          <p:cNvSpPr>
            <a:spLocks noGrp="1"/>
          </p:cNvSpPr>
          <p:nvPr>
            <p:ph type="sldNum" sz="quarter" idx="12"/>
          </p:nvPr>
        </p:nvSpPr>
        <p:spPr/>
        <p:txBody>
          <a:bodyPr/>
          <a:lstStyle/>
          <a:p>
            <a:fld id="{37CA07B4-DD15-4A32-9DF2-B6AD00727005}" type="slidenum">
              <a:rPr lang="en-US" smtClean="0"/>
              <a:t>32</a:t>
            </a:fld>
            <a:endParaRPr lang="en-US"/>
          </a:p>
        </p:txBody>
      </p:sp>
      <p:pic>
        <p:nvPicPr>
          <p:cNvPr id="6" name="Picture 5" descr="A diagram of a company&#10;&#10;Description automatically generated">
            <a:extLst>
              <a:ext uri="{FF2B5EF4-FFF2-40B4-BE49-F238E27FC236}">
                <a16:creationId xmlns:a16="http://schemas.microsoft.com/office/drawing/2014/main" id="{28DF5884-19ED-0A00-1FE2-408918C7A4B7}"/>
              </a:ext>
            </a:extLst>
          </p:cNvPr>
          <p:cNvPicPr>
            <a:picLocks noChangeAspect="1"/>
          </p:cNvPicPr>
          <p:nvPr/>
        </p:nvPicPr>
        <p:blipFill>
          <a:blip r:embed="rId3"/>
          <a:stretch>
            <a:fillRect/>
          </a:stretch>
        </p:blipFill>
        <p:spPr>
          <a:xfrm>
            <a:off x="811816" y="1368120"/>
            <a:ext cx="10400071" cy="4647431"/>
          </a:xfrm>
          <a:prstGeom prst="rect">
            <a:avLst/>
          </a:prstGeom>
          <a:solidFill>
            <a:srgbClr val="FFFFFF"/>
          </a:solidFill>
        </p:spPr>
      </p:pic>
    </p:spTree>
    <p:extLst>
      <p:ext uri="{BB962C8B-B14F-4D97-AF65-F5344CB8AC3E}">
        <p14:creationId xmlns:p14="http://schemas.microsoft.com/office/powerpoint/2010/main" val="41156433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D915F4F3-DDB0-764D-9D8F-738F23671275}"/>
              </a:ext>
            </a:extLst>
          </p:cNvPr>
          <p:cNvSpPr/>
          <p:nvPr/>
        </p:nvSpPr>
        <p:spPr>
          <a:xfrm>
            <a:off x="371708" y="1068659"/>
            <a:ext cx="10705169" cy="92926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ontent Placeholder 2">
            <a:extLst>
              <a:ext uri="{FF2B5EF4-FFF2-40B4-BE49-F238E27FC236}">
                <a16:creationId xmlns:a16="http://schemas.microsoft.com/office/drawing/2014/main" id="{98B53580-1D60-BF86-DB97-4DDC342631C8}"/>
              </a:ext>
            </a:extLst>
          </p:cNvPr>
          <p:cNvSpPr txBox="1">
            <a:spLocks/>
          </p:cNvSpPr>
          <p:nvPr/>
        </p:nvSpPr>
        <p:spPr>
          <a:xfrm>
            <a:off x="171451" y="1222375"/>
            <a:ext cx="11918372" cy="4803775"/>
          </a:xfrm>
          <a:prstGeom prst="rect">
            <a:avLst/>
          </a:prstGeom>
        </p:spPr>
        <p:txBody>
          <a:bodyPr vert="horz" lIns="91440" tIns="45720" rIns="822960" bIns="45720" rtlCol="0" anchor="t">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2100"/>
              </a:spcAft>
              <a:buNone/>
            </a:pPr>
            <a:endParaRPr lang="en-US" sz="2200"/>
          </a:p>
          <a:p>
            <a:pPr marL="385445" indent="-385445">
              <a:spcBef>
                <a:spcPts val="0"/>
              </a:spcBef>
              <a:spcAft>
                <a:spcPts val="2100"/>
              </a:spcAft>
              <a:buFont typeface="Palatino Linotype"/>
              <a:buAutoNum type="arabicPeriod"/>
            </a:pPr>
            <a:endParaRPr lang="en-US" sz="2600"/>
          </a:p>
          <a:p>
            <a:pPr marL="385445" indent="-385445">
              <a:spcBef>
                <a:spcPts val="0"/>
              </a:spcBef>
              <a:spcAft>
                <a:spcPts val="2100"/>
              </a:spcAft>
              <a:buFont typeface="+mj-lt"/>
              <a:buAutoNum type="arabicPeriod"/>
            </a:pPr>
            <a:endParaRPr lang="en-US" sz="2600"/>
          </a:p>
        </p:txBody>
      </p:sp>
      <p:sp>
        <p:nvSpPr>
          <p:cNvPr id="2" name="Title 1">
            <a:extLst>
              <a:ext uri="{FF2B5EF4-FFF2-40B4-BE49-F238E27FC236}">
                <a16:creationId xmlns:a16="http://schemas.microsoft.com/office/drawing/2014/main" id="{3E830DC1-134B-B4CF-ED6A-79CDDEDCE82C}"/>
              </a:ext>
            </a:extLst>
          </p:cNvPr>
          <p:cNvSpPr>
            <a:spLocks noGrp="1"/>
          </p:cNvSpPr>
          <p:nvPr>
            <p:ph type="title"/>
          </p:nvPr>
        </p:nvSpPr>
        <p:spPr/>
        <p:txBody>
          <a:bodyPr/>
          <a:lstStyle/>
          <a:p>
            <a:r>
              <a:rPr lang="en-US">
                <a:latin typeface="Palatino Linotype"/>
              </a:rPr>
              <a:t>ESSA Requirements</a:t>
            </a:r>
            <a:endParaRPr lang="en-US"/>
          </a:p>
        </p:txBody>
      </p:sp>
      <p:sp>
        <p:nvSpPr>
          <p:cNvPr id="5" name="Slide Number Placeholder 4">
            <a:extLst>
              <a:ext uri="{FF2B5EF4-FFF2-40B4-BE49-F238E27FC236}">
                <a16:creationId xmlns:a16="http://schemas.microsoft.com/office/drawing/2014/main" id="{100198CD-73AE-65BC-2771-6E11D01A2BBD}"/>
              </a:ext>
            </a:extLst>
          </p:cNvPr>
          <p:cNvSpPr>
            <a:spLocks noGrp="1"/>
          </p:cNvSpPr>
          <p:nvPr>
            <p:ph type="sldNum" sz="quarter" idx="10"/>
          </p:nvPr>
        </p:nvSpPr>
        <p:spPr/>
        <p:txBody>
          <a:bodyPr/>
          <a:lstStyle/>
          <a:p>
            <a:fld id="{A3D1C70C-36A2-44FC-A083-98959550CFF4}" type="slidenum">
              <a:rPr lang="en-US" smtClean="0"/>
              <a:t>33</a:t>
            </a:fld>
            <a:endParaRPr lang="en-US"/>
          </a:p>
        </p:txBody>
      </p:sp>
      <p:grpSp>
        <p:nvGrpSpPr>
          <p:cNvPr id="28" name="Group 27">
            <a:extLst>
              <a:ext uri="{FF2B5EF4-FFF2-40B4-BE49-F238E27FC236}">
                <a16:creationId xmlns:a16="http://schemas.microsoft.com/office/drawing/2014/main" id="{798007A1-019E-2E01-4C13-899FD6B90AD8}"/>
              </a:ext>
            </a:extLst>
          </p:cNvPr>
          <p:cNvGrpSpPr/>
          <p:nvPr/>
        </p:nvGrpSpPr>
        <p:grpSpPr>
          <a:xfrm>
            <a:off x="1108624" y="2112001"/>
            <a:ext cx="2298422" cy="3986698"/>
            <a:chOff x="403429" y="1587661"/>
            <a:chExt cx="2739096" cy="4205468"/>
          </a:xfrm>
        </p:grpSpPr>
        <p:sp>
          <p:nvSpPr>
            <p:cNvPr id="6" name="Rectangle: Rounded Corners 5">
              <a:extLst>
                <a:ext uri="{FF2B5EF4-FFF2-40B4-BE49-F238E27FC236}">
                  <a16:creationId xmlns:a16="http://schemas.microsoft.com/office/drawing/2014/main" id="{19524852-5014-7210-D450-EC1AAADDF963}"/>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DDAEB5B-1D6A-482A-03A5-C90C7EA4EB03}"/>
                </a:ext>
              </a:extLst>
            </p:cNvPr>
            <p:cNvSpPr/>
            <p:nvPr/>
          </p:nvSpPr>
          <p:spPr>
            <a:xfrm>
              <a:off x="403429" y="2790464"/>
              <a:ext cx="2738691" cy="695759"/>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a:t>Continuous Improvement</a:t>
              </a:r>
            </a:p>
          </p:txBody>
        </p:sp>
        <p:grpSp>
          <p:nvGrpSpPr>
            <p:cNvPr id="27" name="Group 26">
              <a:extLst>
                <a:ext uri="{FF2B5EF4-FFF2-40B4-BE49-F238E27FC236}">
                  <a16:creationId xmlns:a16="http://schemas.microsoft.com/office/drawing/2014/main" id="{8C8B727E-E27D-FF75-5D81-F3FFD889B8C4}"/>
                </a:ext>
              </a:extLst>
            </p:cNvPr>
            <p:cNvGrpSpPr/>
            <p:nvPr/>
          </p:nvGrpSpPr>
          <p:grpSpPr>
            <a:xfrm>
              <a:off x="1198737" y="1710160"/>
              <a:ext cx="1197158" cy="1003140"/>
              <a:chOff x="1198737" y="1710160"/>
              <a:chExt cx="1197158" cy="1003140"/>
            </a:xfrm>
          </p:grpSpPr>
          <p:sp>
            <p:nvSpPr>
              <p:cNvPr id="7" name="Oval 6">
                <a:extLst>
                  <a:ext uri="{FF2B5EF4-FFF2-40B4-BE49-F238E27FC236}">
                    <a16:creationId xmlns:a16="http://schemas.microsoft.com/office/drawing/2014/main" id="{DC256ABA-A32C-AAB5-2F9C-80AAF7DC4BA0}"/>
                  </a:ext>
                </a:extLst>
              </p:cNvPr>
              <p:cNvSpPr/>
              <p:nvPr/>
            </p:nvSpPr>
            <p:spPr>
              <a:xfrm>
                <a:off x="1198737" y="1710160"/>
                <a:ext cx="1197158" cy="1003140"/>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8" descr="Checkmark with solid fill">
                <a:extLst>
                  <a:ext uri="{FF2B5EF4-FFF2-40B4-BE49-F238E27FC236}">
                    <a16:creationId xmlns:a16="http://schemas.microsoft.com/office/drawing/2014/main" id="{922B64F0-FA1B-0025-F820-E7E69E5A8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196" y="1846057"/>
                <a:ext cx="916643" cy="781570"/>
              </a:xfrm>
              <a:prstGeom prst="rect">
                <a:avLst/>
              </a:prstGeom>
            </p:spPr>
          </p:pic>
        </p:grpSp>
      </p:grpSp>
      <p:grpSp>
        <p:nvGrpSpPr>
          <p:cNvPr id="3" name="Group 2">
            <a:extLst>
              <a:ext uri="{FF2B5EF4-FFF2-40B4-BE49-F238E27FC236}">
                <a16:creationId xmlns:a16="http://schemas.microsoft.com/office/drawing/2014/main" id="{74AE36BD-1EBA-0DDD-CFAE-D02D0E429AC4}"/>
              </a:ext>
            </a:extLst>
          </p:cNvPr>
          <p:cNvGrpSpPr/>
          <p:nvPr/>
        </p:nvGrpSpPr>
        <p:grpSpPr>
          <a:xfrm>
            <a:off x="3528778" y="2121516"/>
            <a:ext cx="2307374" cy="3986700"/>
            <a:chOff x="392761" y="1597794"/>
            <a:chExt cx="2749764" cy="4256135"/>
          </a:xfrm>
        </p:grpSpPr>
        <p:sp>
          <p:nvSpPr>
            <p:cNvPr id="4" name="Rectangle: Rounded Corners 3">
              <a:extLst>
                <a:ext uri="{FF2B5EF4-FFF2-40B4-BE49-F238E27FC236}">
                  <a16:creationId xmlns:a16="http://schemas.microsoft.com/office/drawing/2014/main" id="{E92130D9-612E-A4BA-EBEB-713898AD4FDB}"/>
                </a:ext>
              </a:extLst>
            </p:cNvPr>
            <p:cNvSpPr/>
            <p:nvPr/>
          </p:nvSpPr>
          <p:spPr>
            <a:xfrm>
              <a:off x="392761" y="1597794"/>
              <a:ext cx="2749764" cy="4256135"/>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E082C0F-50EE-0258-18A0-4E0ECA22060F}"/>
                </a:ext>
              </a:extLst>
            </p:cNvPr>
            <p:cNvSpPr/>
            <p:nvPr/>
          </p:nvSpPr>
          <p:spPr>
            <a:xfrm>
              <a:off x="403429" y="2790464"/>
              <a:ext cx="2738691" cy="68657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a:t>Review &amp; Approval of District Plans</a:t>
              </a:r>
            </a:p>
          </p:txBody>
        </p:sp>
      </p:grpSp>
      <p:grpSp>
        <p:nvGrpSpPr>
          <p:cNvPr id="21" name="Group 20">
            <a:extLst>
              <a:ext uri="{FF2B5EF4-FFF2-40B4-BE49-F238E27FC236}">
                <a16:creationId xmlns:a16="http://schemas.microsoft.com/office/drawing/2014/main" id="{C31B10BA-9F48-DAD1-3FA5-C75E6759BF01}"/>
              </a:ext>
            </a:extLst>
          </p:cNvPr>
          <p:cNvGrpSpPr/>
          <p:nvPr/>
        </p:nvGrpSpPr>
        <p:grpSpPr>
          <a:xfrm>
            <a:off x="5885326" y="2121516"/>
            <a:ext cx="2298422" cy="3987622"/>
            <a:chOff x="403429" y="1587661"/>
            <a:chExt cx="2739096" cy="4205468"/>
          </a:xfrm>
        </p:grpSpPr>
        <p:sp>
          <p:nvSpPr>
            <p:cNvPr id="26" name="Rectangle: Rounded Corners 25">
              <a:extLst>
                <a:ext uri="{FF2B5EF4-FFF2-40B4-BE49-F238E27FC236}">
                  <a16:creationId xmlns:a16="http://schemas.microsoft.com/office/drawing/2014/main" id="{9F71099A-F45C-5D6F-7524-4B76BF2A4AC9}"/>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43567FC-010C-18E7-2197-5DE6D687E744}"/>
                </a:ext>
              </a:extLst>
            </p:cNvPr>
            <p:cNvSpPr/>
            <p:nvPr/>
          </p:nvSpPr>
          <p:spPr>
            <a:xfrm>
              <a:off x="403429" y="2790464"/>
              <a:ext cx="2738691" cy="68657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Monitoring of State and District Plans</a:t>
              </a:r>
            </a:p>
          </p:txBody>
        </p:sp>
        <p:sp>
          <p:nvSpPr>
            <p:cNvPr id="31" name="TextBox 30">
              <a:extLst>
                <a:ext uri="{FF2B5EF4-FFF2-40B4-BE49-F238E27FC236}">
                  <a16:creationId xmlns:a16="http://schemas.microsoft.com/office/drawing/2014/main" id="{D46BF666-018E-FCBE-315D-DAD848EF8DA0}"/>
                </a:ext>
              </a:extLst>
            </p:cNvPr>
            <p:cNvSpPr txBox="1"/>
            <p:nvPr/>
          </p:nvSpPr>
          <p:spPr>
            <a:xfrm>
              <a:off x="509777" y="3499413"/>
              <a:ext cx="2574146" cy="352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500"/>
            </a:p>
          </p:txBody>
        </p:sp>
      </p:grpSp>
      <p:grpSp>
        <p:nvGrpSpPr>
          <p:cNvPr id="9" name="Group 8">
            <a:extLst>
              <a:ext uri="{FF2B5EF4-FFF2-40B4-BE49-F238E27FC236}">
                <a16:creationId xmlns:a16="http://schemas.microsoft.com/office/drawing/2014/main" id="{DF7A6F28-C3A1-036D-2AD2-99968A051CA3}"/>
              </a:ext>
            </a:extLst>
          </p:cNvPr>
          <p:cNvGrpSpPr/>
          <p:nvPr/>
        </p:nvGrpSpPr>
        <p:grpSpPr>
          <a:xfrm>
            <a:off x="8278262" y="2112802"/>
            <a:ext cx="2298422" cy="4031558"/>
            <a:chOff x="403429" y="1587661"/>
            <a:chExt cx="2739096" cy="4205468"/>
          </a:xfrm>
        </p:grpSpPr>
        <p:sp>
          <p:nvSpPr>
            <p:cNvPr id="11" name="Rectangle: Rounded Corners 10">
              <a:extLst>
                <a:ext uri="{FF2B5EF4-FFF2-40B4-BE49-F238E27FC236}">
                  <a16:creationId xmlns:a16="http://schemas.microsoft.com/office/drawing/2014/main" id="{80ED96FF-91C2-A348-CC60-608D8C313310}"/>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7518339-BFF4-1E44-9787-23FAE0B7A2D3}"/>
                </a:ext>
              </a:extLst>
            </p:cNvPr>
            <p:cNvSpPr/>
            <p:nvPr/>
          </p:nvSpPr>
          <p:spPr>
            <a:xfrm>
              <a:off x="403429" y="2790464"/>
              <a:ext cx="2738691" cy="677397"/>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700"/>
                <a:t>Differentiated Technical Assistance</a:t>
              </a:r>
            </a:p>
          </p:txBody>
        </p:sp>
        <p:sp>
          <p:nvSpPr>
            <p:cNvPr id="15" name="TextBox 14">
              <a:extLst>
                <a:ext uri="{FF2B5EF4-FFF2-40B4-BE49-F238E27FC236}">
                  <a16:creationId xmlns:a16="http://schemas.microsoft.com/office/drawing/2014/main" id="{0FAB497D-4954-415F-66D0-B0F7A6B62AC4}"/>
                </a:ext>
              </a:extLst>
            </p:cNvPr>
            <p:cNvSpPr txBox="1"/>
            <p:nvPr/>
          </p:nvSpPr>
          <p:spPr>
            <a:xfrm>
              <a:off x="509777" y="3499413"/>
              <a:ext cx="2574146" cy="350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500"/>
            </a:p>
          </p:txBody>
        </p:sp>
      </p:grpSp>
      <p:sp>
        <p:nvSpPr>
          <p:cNvPr id="50" name="Oval 49">
            <a:extLst>
              <a:ext uri="{FF2B5EF4-FFF2-40B4-BE49-F238E27FC236}">
                <a16:creationId xmlns:a16="http://schemas.microsoft.com/office/drawing/2014/main" id="{E0CE64FF-DE22-3E8D-0852-EA1ADF334757}"/>
              </a:ext>
            </a:extLst>
          </p:cNvPr>
          <p:cNvSpPr/>
          <p:nvPr/>
        </p:nvSpPr>
        <p:spPr>
          <a:xfrm>
            <a:off x="4131753" y="2158919"/>
            <a:ext cx="1004556" cy="921272"/>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Graphic 18" descr="Checkmark with solid fill">
            <a:extLst>
              <a:ext uri="{FF2B5EF4-FFF2-40B4-BE49-F238E27FC236}">
                <a16:creationId xmlns:a16="http://schemas.microsoft.com/office/drawing/2014/main" id="{1B759F77-97C5-9738-31C3-FDF6E8E6F6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8914" y="2286213"/>
            <a:ext cx="769171" cy="713729"/>
          </a:xfrm>
          <a:prstGeom prst="rect">
            <a:avLst/>
          </a:prstGeom>
        </p:spPr>
      </p:pic>
      <p:sp>
        <p:nvSpPr>
          <p:cNvPr id="53" name="Oval 52">
            <a:extLst>
              <a:ext uri="{FF2B5EF4-FFF2-40B4-BE49-F238E27FC236}">
                <a16:creationId xmlns:a16="http://schemas.microsoft.com/office/drawing/2014/main" id="{9537D096-980D-EB65-9758-125E21C69D14}"/>
              </a:ext>
            </a:extLst>
          </p:cNvPr>
          <p:cNvSpPr/>
          <p:nvPr/>
        </p:nvSpPr>
        <p:spPr>
          <a:xfrm>
            <a:off x="6518740" y="2158918"/>
            <a:ext cx="1004556" cy="921272"/>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18" descr="Checkmark with solid fill">
            <a:extLst>
              <a:ext uri="{FF2B5EF4-FFF2-40B4-BE49-F238E27FC236}">
                <a16:creationId xmlns:a16="http://schemas.microsoft.com/office/drawing/2014/main" id="{4FE1B8D1-19C8-D484-2E97-B06F69F89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5901" y="2286212"/>
            <a:ext cx="769171" cy="713729"/>
          </a:xfrm>
          <a:prstGeom prst="rect">
            <a:avLst/>
          </a:prstGeom>
        </p:spPr>
      </p:pic>
      <p:sp>
        <p:nvSpPr>
          <p:cNvPr id="55" name="Oval 54">
            <a:extLst>
              <a:ext uri="{FF2B5EF4-FFF2-40B4-BE49-F238E27FC236}">
                <a16:creationId xmlns:a16="http://schemas.microsoft.com/office/drawing/2014/main" id="{276ECE98-20CC-539F-37F6-AADC8F386FCE}"/>
              </a:ext>
            </a:extLst>
          </p:cNvPr>
          <p:cNvSpPr/>
          <p:nvPr/>
        </p:nvSpPr>
        <p:spPr>
          <a:xfrm>
            <a:off x="8905727" y="2186459"/>
            <a:ext cx="1004556" cy="902911"/>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phic 18" descr="Checkmark with solid fill">
            <a:extLst>
              <a:ext uri="{FF2B5EF4-FFF2-40B4-BE49-F238E27FC236}">
                <a16:creationId xmlns:a16="http://schemas.microsoft.com/office/drawing/2014/main" id="{488E49FE-AF34-7DF5-EC04-1653C80FB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42888" y="2304572"/>
            <a:ext cx="769171" cy="704549"/>
          </a:xfrm>
          <a:prstGeom prst="rect">
            <a:avLst/>
          </a:prstGeom>
        </p:spPr>
      </p:pic>
      <p:sp>
        <p:nvSpPr>
          <p:cNvPr id="40" name="TextBox 39">
            <a:extLst>
              <a:ext uri="{FF2B5EF4-FFF2-40B4-BE49-F238E27FC236}">
                <a16:creationId xmlns:a16="http://schemas.microsoft.com/office/drawing/2014/main" id="{A2FE4B51-ABC6-4F91-B5B3-AE31B7556278}"/>
              </a:ext>
            </a:extLst>
          </p:cNvPr>
          <p:cNvSpPr txBox="1"/>
          <p:nvPr/>
        </p:nvSpPr>
        <p:spPr>
          <a:xfrm>
            <a:off x="244405" y="1070409"/>
            <a:ext cx="10863151" cy="92333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lIns="91440" tIns="45720" rIns="91440" bIns="45720" anchor="t">
            <a:spAutoFit/>
          </a:bodyPr>
          <a:lstStyle/>
          <a:p>
            <a:pPr algn="ctr"/>
            <a:r>
              <a:rPr lang="en-US" sz="1800" dirty="0">
                <a:solidFill>
                  <a:srgbClr val="000000"/>
                </a:solidFill>
              </a:rPr>
              <a:t>ESSA requires LEAs to fully engage in the school improvement process and collaborate with schools to implement appropriate evidence-based interventions and supports. ESSA also charges the SEA with supporting a continuous improvement framework for the SEA and the LEAs. </a:t>
            </a:r>
            <a:endParaRPr lang="en-US" dirty="0"/>
          </a:p>
        </p:txBody>
      </p:sp>
      <p:sp>
        <p:nvSpPr>
          <p:cNvPr id="13" name="TextBox 12">
            <a:extLst>
              <a:ext uri="{FF2B5EF4-FFF2-40B4-BE49-F238E27FC236}">
                <a16:creationId xmlns:a16="http://schemas.microsoft.com/office/drawing/2014/main" id="{80595F94-28B4-4B57-A828-2A90DD66527A}"/>
              </a:ext>
            </a:extLst>
          </p:cNvPr>
          <p:cNvSpPr txBox="1"/>
          <p:nvPr/>
        </p:nvSpPr>
        <p:spPr>
          <a:xfrm>
            <a:off x="8290122" y="3886310"/>
            <a:ext cx="2263819" cy="2308324"/>
          </a:xfrm>
          <a:prstGeom prst="rect">
            <a:avLst/>
          </a:prstGeom>
          <a:noFill/>
        </p:spPr>
        <p:txBody>
          <a:bodyPr wrap="square" lIns="91440" tIns="45720" rIns="91440" bIns="45720" rtlCol="0" anchor="t">
            <a:spAutoFit/>
          </a:bodyPr>
          <a:lstStyle/>
          <a:p>
            <a:r>
              <a:rPr lang="en-US" sz="1600"/>
              <a:t>All state education agencies must provide differentiated technical assistance to LEAs and schools to support effective implementation of school improvement strategies.</a:t>
            </a:r>
          </a:p>
        </p:txBody>
      </p:sp>
      <p:sp>
        <p:nvSpPr>
          <p:cNvPr id="30" name="TextBox 29">
            <a:extLst>
              <a:ext uri="{FF2B5EF4-FFF2-40B4-BE49-F238E27FC236}">
                <a16:creationId xmlns:a16="http://schemas.microsoft.com/office/drawing/2014/main" id="{B352B739-7F3C-4E2F-9A8C-173D811B5FB3}"/>
              </a:ext>
            </a:extLst>
          </p:cNvPr>
          <p:cNvSpPr txBox="1"/>
          <p:nvPr/>
        </p:nvSpPr>
        <p:spPr>
          <a:xfrm>
            <a:off x="3548669" y="3890592"/>
            <a:ext cx="2210874" cy="2062103"/>
          </a:xfrm>
          <a:prstGeom prst="rect">
            <a:avLst/>
          </a:prstGeom>
          <a:noFill/>
        </p:spPr>
        <p:txBody>
          <a:bodyPr wrap="square" lIns="91440" tIns="45720" rIns="91440" bIns="45720" rtlCol="0" anchor="t">
            <a:spAutoFit/>
          </a:bodyPr>
          <a:lstStyle/>
          <a:p>
            <a:r>
              <a:rPr lang="en-US" sz="1600"/>
              <a:t>All state education agencies must have a process for supporting the development of, reviewing, and approving of LEA plans.</a:t>
            </a:r>
          </a:p>
        </p:txBody>
      </p:sp>
      <p:sp>
        <p:nvSpPr>
          <p:cNvPr id="32" name="TextBox 31">
            <a:extLst>
              <a:ext uri="{FF2B5EF4-FFF2-40B4-BE49-F238E27FC236}">
                <a16:creationId xmlns:a16="http://schemas.microsoft.com/office/drawing/2014/main" id="{234DE448-91CE-47C6-95D1-CA97CC1AA066}"/>
              </a:ext>
            </a:extLst>
          </p:cNvPr>
          <p:cNvSpPr txBox="1"/>
          <p:nvPr/>
        </p:nvSpPr>
        <p:spPr>
          <a:xfrm>
            <a:off x="5891568" y="3890848"/>
            <a:ext cx="2261512" cy="2062103"/>
          </a:xfrm>
          <a:prstGeom prst="rect">
            <a:avLst/>
          </a:prstGeom>
          <a:noFill/>
        </p:spPr>
        <p:txBody>
          <a:bodyPr wrap="square" lIns="91440" tIns="45720" rIns="91440" bIns="45720" rtlCol="0" anchor="t">
            <a:spAutoFit/>
          </a:bodyPr>
          <a:lstStyle/>
          <a:p>
            <a:r>
              <a:rPr lang="en-US" sz="1600"/>
              <a:t>All state education agencies must assess the quality of SEA and LEA implementation of strategies and progress toward meeting the desired program outcomes. </a:t>
            </a:r>
          </a:p>
        </p:txBody>
      </p:sp>
      <p:sp>
        <p:nvSpPr>
          <p:cNvPr id="34" name="TextBox 33">
            <a:extLst>
              <a:ext uri="{FF2B5EF4-FFF2-40B4-BE49-F238E27FC236}">
                <a16:creationId xmlns:a16="http://schemas.microsoft.com/office/drawing/2014/main" id="{57501AA1-487F-459B-8EFF-E10A75F33806}"/>
              </a:ext>
            </a:extLst>
          </p:cNvPr>
          <p:cNvSpPr txBox="1"/>
          <p:nvPr/>
        </p:nvSpPr>
        <p:spPr>
          <a:xfrm>
            <a:off x="1105573" y="3932716"/>
            <a:ext cx="2259233" cy="1323439"/>
          </a:xfrm>
          <a:prstGeom prst="rect">
            <a:avLst/>
          </a:prstGeom>
          <a:noFill/>
        </p:spPr>
        <p:txBody>
          <a:bodyPr wrap="square">
            <a:spAutoFit/>
          </a:bodyPr>
          <a:lstStyle/>
          <a:p>
            <a:r>
              <a:rPr lang="en-US" sz="1600"/>
              <a:t>Describe the SEA’s plan to improve SEA and LEA plans and implementation continuously.</a:t>
            </a:r>
          </a:p>
        </p:txBody>
      </p:sp>
    </p:spTree>
    <p:extLst>
      <p:ext uri="{BB962C8B-B14F-4D97-AF65-F5344CB8AC3E}">
        <p14:creationId xmlns:p14="http://schemas.microsoft.com/office/powerpoint/2010/main" val="1178468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38112D-2454-A02A-4A50-9368D4E0C5B8}"/>
              </a:ext>
            </a:extLst>
          </p:cNvPr>
          <p:cNvSpPr>
            <a:spLocks noGrp="1"/>
          </p:cNvSpPr>
          <p:nvPr>
            <p:ph type="title"/>
          </p:nvPr>
        </p:nvSpPr>
        <p:spPr/>
        <p:txBody>
          <a:bodyPr vert="horz" lIns="91440" tIns="45720" rIns="91440" bIns="45720" rtlCol="0" anchor="ctr">
            <a:normAutofit/>
          </a:bodyPr>
          <a:lstStyle/>
          <a:p>
            <a:r>
              <a:rPr lang="en-US" sz="4600" b="1" kern="1200" dirty="0">
                <a:latin typeface="Palatino Linotype" panose="02040502050505030304" pitchFamily="18" charset="0"/>
                <a:ea typeface="+mj-ea"/>
                <a:cs typeface="+mj-cs"/>
              </a:rPr>
              <a:t>A Culture of Support</a:t>
            </a:r>
          </a:p>
        </p:txBody>
      </p:sp>
      <p:graphicFrame>
        <p:nvGraphicFramePr>
          <p:cNvPr id="7" name="Content Placeholder 1">
            <a:extLst>
              <a:ext uri="{FF2B5EF4-FFF2-40B4-BE49-F238E27FC236}">
                <a16:creationId xmlns:a16="http://schemas.microsoft.com/office/drawing/2014/main" id="{85FC4035-5733-391F-C96C-C0BCB58D8995}"/>
              </a:ext>
            </a:extLst>
          </p:cNvPr>
          <p:cNvGraphicFramePr>
            <a:graphicFrameLocks noGrp="1"/>
          </p:cNvGraphicFramePr>
          <p:nvPr>
            <p:ph sz="half" idx="1"/>
          </p:nvPr>
        </p:nvGraphicFramePr>
        <p:xfrm>
          <a:off x="176213" y="1974155"/>
          <a:ext cx="5820017" cy="3953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Placeholder 2">
            <a:extLst>
              <a:ext uri="{FF2B5EF4-FFF2-40B4-BE49-F238E27FC236}">
                <a16:creationId xmlns:a16="http://schemas.microsoft.com/office/drawing/2014/main" id="{5F462117-39F0-79FA-ED97-E65D608255AF}"/>
              </a:ext>
            </a:extLst>
          </p:cNvPr>
          <p:cNvSpPr>
            <a:spLocks noGrp="1"/>
          </p:cNvSpPr>
          <p:nvPr>
            <p:ph sz="half" idx="13"/>
          </p:nvPr>
        </p:nvSpPr>
        <p:spPr>
          <a:xfrm>
            <a:off x="252470" y="1389900"/>
            <a:ext cx="5843530" cy="683271"/>
          </a:xfrm>
        </p:spPr>
        <p:txBody>
          <a:bodyPr>
            <a:normAutofit/>
          </a:bodyPr>
          <a:lstStyle/>
          <a:p>
            <a:pPr marL="0" indent="0">
              <a:buNone/>
            </a:pPr>
            <a:r>
              <a:rPr lang="en-US" sz="2400" b="1" dirty="0">
                <a:latin typeface="Palatino Linotype"/>
              </a:rPr>
              <a:t>Since 2017...</a:t>
            </a:r>
            <a:endParaRPr lang="en-US" sz="2400" b="1" dirty="0"/>
          </a:p>
        </p:txBody>
      </p:sp>
      <p:sp>
        <p:nvSpPr>
          <p:cNvPr id="13" name="Slide Number Placeholder 6">
            <a:extLst>
              <a:ext uri="{FF2B5EF4-FFF2-40B4-BE49-F238E27FC236}">
                <a16:creationId xmlns:a16="http://schemas.microsoft.com/office/drawing/2014/main" id="{EEA31685-D49E-6561-9DF0-596BCA83B32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sp>
        <p:nvSpPr>
          <p:cNvPr id="4" name="TextBox 3">
            <a:extLst>
              <a:ext uri="{FF2B5EF4-FFF2-40B4-BE49-F238E27FC236}">
                <a16:creationId xmlns:a16="http://schemas.microsoft.com/office/drawing/2014/main" id="{C96E0EEC-2389-0BAB-1D64-E4F83D00BD53}"/>
              </a:ext>
            </a:extLst>
          </p:cNvPr>
          <p:cNvSpPr txBox="1"/>
          <p:nvPr/>
        </p:nvSpPr>
        <p:spPr>
          <a:xfrm>
            <a:off x="7047471" y="1194236"/>
            <a:ext cx="6650485" cy="799722"/>
          </a:xfrm>
          <a:prstGeom prst="rect">
            <a:avLst/>
          </a:prstGeom>
        </p:spPr>
        <p:txBody>
          <a:bodyPr rot="0" spcFirstLastPara="0" vertOverflow="overflow" horzOverflow="overflow" vert="horz" lIns="91440" tIns="45720" rIns="822960" bIns="45720" numCol="1" spcCol="0" rtlCol="0" fromWordArt="0" anchor="b" anchorCtr="0" forceAA="0" compatLnSpc="1">
            <a:prstTxWarp prst="textNoShape">
              <a:avLst/>
            </a:prstTxWarp>
            <a:normAutofit fontScale="92500" lnSpcReduction="20000"/>
          </a:bodyPr>
          <a:lstStyle/>
          <a:p>
            <a:pPr marL="0" marR="0" lvl="0" indent="0" algn="l" defTabSz="914400" rtl="0" eaLnBrk="1" fontAlgn="auto" latinLnBrk="0" hangingPunct="1">
              <a:lnSpc>
                <a:spcPct val="108000"/>
              </a:lnSpc>
              <a:spcBef>
                <a:spcPts val="1000"/>
              </a:spcBef>
              <a:spcAft>
                <a:spcPts val="140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Palatino Linotype"/>
                <a:ea typeface="+mn-ea"/>
                <a:cs typeface="+mn-cs"/>
              </a:rPr>
              <a:t>A System of Support and Continuous Improvement </a:t>
            </a:r>
            <a:endParaRPr kumimoji="0" lang="en-US" sz="2600" b="1"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5" name="TextBox 4">
            <a:extLst>
              <a:ext uri="{FF2B5EF4-FFF2-40B4-BE49-F238E27FC236}">
                <a16:creationId xmlns:a16="http://schemas.microsoft.com/office/drawing/2014/main" id="{DD81171D-1E38-0659-CDF2-32EFD347F923}"/>
              </a:ext>
            </a:extLst>
          </p:cNvPr>
          <p:cNvSpPr txBox="1"/>
          <p:nvPr/>
        </p:nvSpPr>
        <p:spPr>
          <a:xfrm>
            <a:off x="6195771" y="2208283"/>
            <a:ext cx="6475102" cy="3953570"/>
          </a:xfrm>
          <a:prstGeom prst="rect">
            <a:avLst/>
          </a:prstGeom>
        </p:spPr>
        <p:txBody>
          <a:bodyPr rot="0" spcFirstLastPara="0" vertOverflow="overflow" horzOverflow="overflow" vert="horz" lIns="91440" tIns="45720" rIns="822960" bIns="45720" numCol="1" spcCol="0" rtlCol="0" fromWordArt="0" anchor="t" anchorCtr="0" forceAA="0" compatLnSpc="1">
            <a:prstTxWarp prst="textNoShape">
              <a:avLst/>
            </a:prstTxWarp>
            <a:normAutofit/>
          </a:bodyPr>
          <a:lstStyle/>
          <a:p>
            <a:pPr marL="285750" marR="0" lvl="0" indent="-228600" algn="l" defTabSz="914400" rtl="0" eaLnBrk="1" fontAlgn="auto" latinLnBrk="0" hangingPunct="1">
              <a:lnSpc>
                <a:spcPct val="98000"/>
              </a:lnSpc>
              <a:spcBef>
                <a:spcPts val="1000"/>
              </a:spcBef>
              <a:spcAft>
                <a:spcPts val="1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Identified schools receive intensive help including additional fiscal resources and coaching provided by the  Office of Comprehensive Support.</a:t>
            </a:r>
          </a:p>
          <a:p>
            <a:pPr marL="285750" marR="0" lvl="0" indent="-228600" algn="l" defTabSz="914400" rtl="0" eaLnBrk="1" fontAlgn="auto" latinLnBrk="0" hangingPunct="1">
              <a:lnSpc>
                <a:spcPct val="98000"/>
              </a:lnSpc>
              <a:spcBef>
                <a:spcPts val="1000"/>
              </a:spcBef>
              <a:spcAft>
                <a:spcPts val="1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The NJDOE works alongside our dedicated educators to continuously improve the quality of education provided to their students.</a:t>
            </a:r>
          </a:p>
          <a:p>
            <a:pPr marL="285750" marR="0" lvl="0" indent="-228600" algn="l" defTabSz="914400" rtl="0" eaLnBrk="1" fontAlgn="auto" latinLnBrk="0" hangingPunct="1">
              <a:lnSpc>
                <a:spcPct val="98000"/>
              </a:lnSpc>
              <a:spcBef>
                <a:spcPts val="1000"/>
              </a:spcBef>
              <a:spcAft>
                <a:spcPts val="14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Palatino Linotype"/>
                <a:ea typeface="+mn-ea"/>
                <a:cs typeface="+mn-cs"/>
              </a:rPr>
              <a:t>As we expect schools to do, the NJDOE analyzes student data and evolving research to craft strategic adjustments to ensure that we continue to hold all schools (and students) to high standards while working towards a climate of trust and support. </a:t>
            </a:r>
          </a:p>
        </p:txBody>
      </p:sp>
    </p:spTree>
    <p:extLst>
      <p:ext uri="{BB962C8B-B14F-4D97-AF65-F5344CB8AC3E}">
        <p14:creationId xmlns:p14="http://schemas.microsoft.com/office/powerpoint/2010/main" val="1886249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2206C9-B964-4AC9-8FBF-FCD7E14F4E80}"/>
              </a:ext>
            </a:extLst>
          </p:cNvPr>
          <p:cNvSpPr>
            <a:spLocks noGrp="1"/>
          </p:cNvSpPr>
          <p:nvPr>
            <p:ph type="title"/>
          </p:nvPr>
        </p:nvSpPr>
        <p:spPr/>
        <p:txBody>
          <a:bodyPr/>
          <a:lstStyle/>
          <a:p>
            <a:r>
              <a:rPr lang="en-US"/>
              <a:t>Level III ESSA Supports</a:t>
            </a:r>
          </a:p>
        </p:txBody>
      </p:sp>
      <p:sp>
        <p:nvSpPr>
          <p:cNvPr id="7" name="Content Placeholder 6">
            <a:extLst>
              <a:ext uri="{FF2B5EF4-FFF2-40B4-BE49-F238E27FC236}">
                <a16:creationId xmlns:a16="http://schemas.microsoft.com/office/drawing/2014/main" id="{7E3F7E72-0C07-4A71-B735-BABDC18FFAE3}"/>
              </a:ext>
            </a:extLst>
          </p:cNvPr>
          <p:cNvSpPr>
            <a:spLocks noGrp="1"/>
          </p:cNvSpPr>
          <p:nvPr>
            <p:ph type="body" sz="quarter" idx="11"/>
          </p:nvPr>
        </p:nvSpPr>
        <p:spPr/>
        <p:txBody>
          <a:bodyPr vert="horz" lIns="91440" tIns="45720" rIns="822960" bIns="45720" rtlCol="0" anchor="t">
            <a:normAutofit fontScale="25000" lnSpcReduction="20000"/>
          </a:bodyPr>
          <a:lstStyle/>
          <a:p>
            <a:pPr marL="225425" lvl="1" indent="-225425">
              <a:lnSpc>
                <a:spcPct val="120000"/>
              </a:lnSpc>
              <a:spcBef>
                <a:spcPts val="0"/>
              </a:spcBef>
              <a:spcAft>
                <a:spcPts val="400"/>
              </a:spcAft>
            </a:pPr>
            <a:r>
              <a:rPr lang="en-US" sz="8400" dirty="0">
                <a:latin typeface="Palatino Linotype"/>
                <a:ea typeface="Calibri" panose="020F0502020204030204" pitchFamily="34" charset="0"/>
                <a:cs typeface="Times New Roman"/>
              </a:rPr>
              <a:t>Grant School </a:t>
            </a:r>
            <a:r>
              <a:rPr lang="en-US" sz="8400" dirty="0">
                <a:effectLst/>
                <a:latin typeface="Palatino Linotype"/>
                <a:ea typeface="Calibri" panose="020F0502020204030204" pitchFamily="34" charset="0"/>
                <a:cs typeface="Times New Roman"/>
              </a:rPr>
              <a:t>Improvement Award</a:t>
            </a:r>
            <a:r>
              <a:rPr lang="en-US" sz="8400" dirty="0">
                <a:latin typeface="Palatino Linotype"/>
                <a:ea typeface="Calibri" panose="020F0502020204030204" pitchFamily="34" charset="0"/>
                <a:cs typeface="Times New Roman"/>
              </a:rPr>
              <a:t> </a:t>
            </a:r>
          </a:p>
          <a:p>
            <a:pPr marL="225425" lvl="1" indent="-225425">
              <a:lnSpc>
                <a:spcPct val="120000"/>
              </a:lnSpc>
              <a:spcBef>
                <a:spcPts val="0"/>
              </a:spcBef>
              <a:spcAft>
                <a:spcPts val="400"/>
              </a:spcAft>
            </a:pPr>
            <a:r>
              <a:rPr lang="en-US" sz="8400" dirty="0">
                <a:effectLst/>
                <a:latin typeface="Palatino Linotype"/>
                <a:ea typeface="Calibri" panose="020F0502020204030204" pitchFamily="34" charset="0"/>
                <a:cs typeface="Times New Roman"/>
              </a:rPr>
              <a:t>Provide guidance and assistance in developing school improvement plans</a:t>
            </a:r>
          </a:p>
          <a:p>
            <a:pPr marL="225425" lvl="1" indent="-225425">
              <a:lnSpc>
                <a:spcPct val="120000"/>
              </a:lnSpc>
              <a:spcBef>
                <a:spcPts val="0"/>
              </a:spcBef>
              <a:spcAft>
                <a:spcPts val="400"/>
              </a:spcAft>
            </a:pPr>
            <a:r>
              <a:rPr lang="en-US" sz="8400" dirty="0">
                <a:effectLst/>
                <a:latin typeface="Palatino Linotype"/>
                <a:ea typeface="Calibri" panose="020F0502020204030204" pitchFamily="34" charset="0"/>
                <a:cs typeface="Times New Roman"/>
              </a:rPr>
              <a:t>Facilitate progress monitoring of the annual school plan(s)</a:t>
            </a:r>
          </a:p>
          <a:p>
            <a:pPr marL="225425" lvl="1" indent="-225425">
              <a:lnSpc>
                <a:spcPct val="120000"/>
              </a:lnSpc>
              <a:spcBef>
                <a:spcPts val="0"/>
              </a:spcBef>
              <a:spcAft>
                <a:spcPts val="400"/>
              </a:spcAft>
            </a:pPr>
            <a:r>
              <a:rPr lang="en-US" sz="8400" dirty="0">
                <a:latin typeface="Palatino Linotype"/>
                <a:ea typeface="Calibri" panose="020F0502020204030204" pitchFamily="34" charset="0"/>
                <a:cs typeface="Times New Roman"/>
              </a:rPr>
              <a:t>P</a:t>
            </a:r>
            <a:r>
              <a:rPr lang="en-US" sz="8400" dirty="0">
                <a:effectLst/>
                <a:latin typeface="Palatino Linotype"/>
                <a:ea typeface="Calibri" panose="020F0502020204030204" pitchFamily="34" charset="0"/>
                <a:cs typeface="Times New Roman"/>
              </a:rPr>
              <a:t>romote a growth mindset and continuous improvement</a:t>
            </a:r>
            <a:r>
              <a:rPr lang="en-US" sz="8400" dirty="0">
                <a:latin typeface="Palatino Linotype"/>
                <a:ea typeface="Calibri" panose="020F0502020204030204" pitchFamily="34" charset="0"/>
                <a:cs typeface="Times New Roman"/>
              </a:rPr>
              <a:t> </a:t>
            </a:r>
          </a:p>
          <a:p>
            <a:pPr marL="225425" lvl="1" indent="-225425">
              <a:lnSpc>
                <a:spcPct val="120000"/>
              </a:lnSpc>
              <a:spcBef>
                <a:spcPts val="0"/>
              </a:spcBef>
              <a:spcAft>
                <a:spcPts val="400"/>
              </a:spcAft>
            </a:pPr>
            <a:r>
              <a:rPr lang="en-US" sz="8400" dirty="0">
                <a:latin typeface="Palatino Linotype"/>
              </a:rPr>
              <a:t>Provide coaching to school and district leaders to support their growth as instructional leaders and enhance their capacity to coach </a:t>
            </a:r>
            <a:endParaRPr lang="en-US" sz="8400" dirty="0"/>
          </a:p>
          <a:p>
            <a:pPr marL="225425" lvl="1" indent="-225425">
              <a:lnSpc>
                <a:spcPct val="120000"/>
              </a:lnSpc>
              <a:spcBef>
                <a:spcPts val="0"/>
              </a:spcBef>
              <a:spcAft>
                <a:spcPts val="400"/>
              </a:spcAft>
            </a:pPr>
            <a:r>
              <a:rPr lang="en-US" sz="8400" dirty="0">
                <a:latin typeface="Palatino Linotype"/>
              </a:rPr>
              <a:t>Collaborate with district leaders to  ensure that schools receive critical support and to identify and implement evidence-based instructional practices</a:t>
            </a:r>
          </a:p>
          <a:p>
            <a:pPr marL="225425" lvl="1" indent="-225425">
              <a:lnSpc>
                <a:spcPct val="120000"/>
              </a:lnSpc>
              <a:spcBef>
                <a:spcPts val="0"/>
              </a:spcBef>
              <a:spcAft>
                <a:spcPts val="400"/>
              </a:spcAft>
            </a:pPr>
            <a:r>
              <a:rPr lang="en-US" sz="8400" dirty="0">
                <a:latin typeface="Palatino Linotype"/>
              </a:rPr>
              <a:t>Support teachers’ professional learning based on internal data metrics</a:t>
            </a:r>
          </a:p>
          <a:p>
            <a:pPr marL="225425" lvl="1" indent="-225425">
              <a:lnSpc>
                <a:spcPct val="120000"/>
              </a:lnSpc>
              <a:spcBef>
                <a:spcPts val="0"/>
              </a:spcBef>
              <a:spcAft>
                <a:spcPts val="400"/>
              </a:spcAft>
            </a:pPr>
            <a:r>
              <a:rPr lang="en-US" sz="8400" dirty="0">
                <a:latin typeface="Palatino Linotype"/>
              </a:rPr>
              <a:t>Facilitate professional growth opportunities related to school and district improvement</a:t>
            </a:r>
          </a:p>
          <a:p>
            <a:pPr marL="225425" lvl="1" indent="-225425">
              <a:lnSpc>
                <a:spcPct val="120000"/>
              </a:lnSpc>
              <a:spcBef>
                <a:spcPts val="0"/>
              </a:spcBef>
              <a:spcAft>
                <a:spcPts val="400"/>
              </a:spcAft>
            </a:pPr>
            <a:r>
              <a:rPr lang="en-US" sz="8400" dirty="0">
                <a:effectLst/>
                <a:latin typeface="Palatino Linotype"/>
                <a:ea typeface="Calibri" panose="020F0502020204030204" pitchFamily="34" charset="0"/>
                <a:cs typeface="Times New Roman"/>
              </a:rPr>
              <a:t>Provide guidance on the use of Federal funds related to school and district improvement</a:t>
            </a:r>
          </a:p>
          <a:p>
            <a:pPr marL="225425" indent="-225425">
              <a:lnSpc>
                <a:spcPct val="120000"/>
              </a:lnSpc>
              <a:spcBef>
                <a:spcPts val="0"/>
              </a:spcBef>
              <a:spcAft>
                <a:spcPts val="400"/>
              </a:spcAft>
            </a:pPr>
            <a:r>
              <a:rPr lang="en-US" sz="8400" dirty="0">
                <a:effectLst/>
                <a:latin typeface="Palatino Linotype"/>
                <a:ea typeface="Calibri" panose="020F0502020204030204" pitchFamily="34" charset="0"/>
                <a:cs typeface="Times New Roman"/>
              </a:rPr>
              <a:t>Provide NJDOE-sponsored programs, targeted technical assistance, and/or other opportunities related to school and district improvement</a:t>
            </a:r>
          </a:p>
          <a:p>
            <a:endParaRPr lang="en-US" dirty="0"/>
          </a:p>
        </p:txBody>
      </p:sp>
      <p:sp>
        <p:nvSpPr>
          <p:cNvPr id="5" name="Slide Number Placeholder 4">
            <a:extLst>
              <a:ext uri="{FF2B5EF4-FFF2-40B4-BE49-F238E27FC236}">
                <a16:creationId xmlns:a16="http://schemas.microsoft.com/office/drawing/2014/main" id="{7D961B08-5331-48FB-B5B5-D515D7FD3DB7}"/>
              </a:ext>
            </a:extLst>
          </p:cNvPr>
          <p:cNvSpPr>
            <a:spLocks noGrp="1"/>
          </p:cNvSpPr>
          <p:nvPr>
            <p:ph type="sldNum" sz="quarter" idx="10"/>
          </p:nvPr>
        </p:nvSpPr>
        <p:spPr/>
        <p:txBody>
          <a:bodyPr/>
          <a:lstStyle/>
          <a:p>
            <a:fld id="{A3D1C70C-36A2-44FC-A083-98959550CFF4}" type="slidenum">
              <a:rPr lang="en-US" smtClean="0"/>
              <a:t>35</a:t>
            </a:fld>
            <a:endParaRPr lang="en-US"/>
          </a:p>
        </p:txBody>
      </p:sp>
    </p:spTree>
    <p:extLst>
      <p:ext uri="{BB962C8B-B14F-4D97-AF65-F5344CB8AC3E}">
        <p14:creationId xmlns:p14="http://schemas.microsoft.com/office/powerpoint/2010/main" val="21271631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40005F8-13A1-41A0-A844-8ACBA407EB42}"/>
              </a:ext>
            </a:extLst>
          </p:cNvPr>
          <p:cNvSpPr>
            <a:spLocks noGrp="1"/>
          </p:cNvSpPr>
          <p:nvPr>
            <p:ph type="title"/>
          </p:nvPr>
        </p:nvSpPr>
        <p:spPr/>
        <p:txBody>
          <a:bodyPr/>
          <a:lstStyle/>
          <a:p>
            <a:r>
              <a:rPr lang="en-US" sz="4000" dirty="0"/>
              <a:t>Success of Most Intensive ESSA Supports </a:t>
            </a:r>
          </a:p>
        </p:txBody>
      </p:sp>
      <p:sp>
        <p:nvSpPr>
          <p:cNvPr id="4" name="Text Placeholder 3">
            <a:extLst>
              <a:ext uri="{FF2B5EF4-FFF2-40B4-BE49-F238E27FC236}">
                <a16:creationId xmlns:a16="http://schemas.microsoft.com/office/drawing/2014/main" id="{0B888DA5-912A-41D4-BFC3-E1C4D0D5BE1C}"/>
              </a:ext>
            </a:extLst>
          </p:cNvPr>
          <p:cNvSpPr>
            <a:spLocks noGrp="1"/>
          </p:cNvSpPr>
          <p:nvPr>
            <p:ph type="body" sz="quarter" idx="11"/>
          </p:nvPr>
        </p:nvSpPr>
        <p:spPr/>
        <p:txBody>
          <a:bodyPr/>
          <a:lstStyle/>
          <a:p>
            <a:endParaRPr lang="en-US"/>
          </a:p>
        </p:txBody>
      </p:sp>
      <p:sp>
        <p:nvSpPr>
          <p:cNvPr id="5" name="Slide Number Placeholder 4">
            <a:extLst>
              <a:ext uri="{FF2B5EF4-FFF2-40B4-BE49-F238E27FC236}">
                <a16:creationId xmlns:a16="http://schemas.microsoft.com/office/drawing/2014/main" id="{E027FAF9-133B-40B6-AC17-CE8C51942CA0}"/>
              </a:ext>
            </a:extLst>
          </p:cNvPr>
          <p:cNvSpPr>
            <a:spLocks noGrp="1"/>
          </p:cNvSpPr>
          <p:nvPr>
            <p:ph type="sldNum" sz="quarter" idx="10"/>
          </p:nvPr>
        </p:nvSpPr>
        <p:spPr/>
        <p:txBody>
          <a:bodyPr/>
          <a:lstStyle/>
          <a:p>
            <a:fld id="{A3D1C70C-36A2-44FC-A083-98959550CFF4}" type="slidenum">
              <a:rPr lang="en-US" smtClean="0"/>
              <a:t>36</a:t>
            </a:fld>
            <a:endParaRPr lang="en-US"/>
          </a:p>
        </p:txBody>
      </p:sp>
      <p:pic>
        <p:nvPicPr>
          <p:cNvPr id="19" name="Picture 18" descr="A blue square with black text&#10;&#10;Description automatically generated">
            <a:extLst>
              <a:ext uri="{FF2B5EF4-FFF2-40B4-BE49-F238E27FC236}">
                <a16:creationId xmlns:a16="http://schemas.microsoft.com/office/drawing/2014/main" id="{B5109446-AC8E-43DD-9184-7B7CC5F8C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13" y="3725295"/>
            <a:ext cx="4777482" cy="2098848"/>
          </a:xfrm>
          <a:prstGeom prst="rect">
            <a:avLst/>
          </a:prstGeom>
        </p:spPr>
      </p:pic>
      <p:pic>
        <p:nvPicPr>
          <p:cNvPr id="25" name="Picture 24" descr="A screenshot of a computer screen&#10;&#10;Description automatically generated">
            <a:extLst>
              <a:ext uri="{FF2B5EF4-FFF2-40B4-BE49-F238E27FC236}">
                <a16:creationId xmlns:a16="http://schemas.microsoft.com/office/drawing/2014/main" id="{F5128BD4-0306-41BD-9245-D1F1ECBB38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256" y="1542036"/>
            <a:ext cx="6247544" cy="4366517"/>
          </a:xfrm>
          <a:prstGeom prst="rect">
            <a:avLst/>
          </a:prstGeom>
        </p:spPr>
      </p:pic>
      <p:pic>
        <p:nvPicPr>
          <p:cNvPr id="29" name="Picture 28" descr="A close-up of a sign&#10;&#10;Description automatically generated">
            <a:extLst>
              <a:ext uri="{FF2B5EF4-FFF2-40B4-BE49-F238E27FC236}">
                <a16:creationId xmlns:a16="http://schemas.microsoft.com/office/drawing/2014/main" id="{7B2B6F35-B8BB-4F36-8DB4-DC917BF3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097" y="1490104"/>
            <a:ext cx="4314869" cy="2051331"/>
          </a:xfrm>
          <a:prstGeom prst="rect">
            <a:avLst/>
          </a:prstGeom>
        </p:spPr>
      </p:pic>
    </p:spTree>
    <p:extLst>
      <p:ext uri="{BB962C8B-B14F-4D97-AF65-F5344CB8AC3E}">
        <p14:creationId xmlns:p14="http://schemas.microsoft.com/office/powerpoint/2010/main" val="1021001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Content Placeholder 2">
            <a:extLst>
              <a:ext uri="{FF2B5EF4-FFF2-40B4-BE49-F238E27FC236}">
                <a16:creationId xmlns:a16="http://schemas.microsoft.com/office/drawing/2014/main" id="{98B53580-1D60-BF86-DB97-4DDC342631C8}"/>
              </a:ext>
            </a:extLst>
          </p:cNvPr>
          <p:cNvSpPr txBox="1">
            <a:spLocks/>
          </p:cNvSpPr>
          <p:nvPr/>
        </p:nvSpPr>
        <p:spPr>
          <a:xfrm>
            <a:off x="171451" y="1222375"/>
            <a:ext cx="11918372" cy="4803775"/>
          </a:xfrm>
          <a:prstGeom prst="rect">
            <a:avLst/>
          </a:prstGeom>
        </p:spPr>
        <p:txBody>
          <a:bodyPr vert="horz" lIns="91440" tIns="45720" rIns="822960" bIns="45720" rtlCol="0" anchor="t">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0"/>
              </a:spcBef>
              <a:spcAft>
                <a:spcPts val="2100"/>
              </a:spcAft>
              <a:buClrTx/>
              <a:buSzTx/>
              <a:buFont typeface="Arial" panose="020B0604020202020204" pitchFamily="34" charset="0"/>
              <a:buNone/>
              <a:tabLst/>
              <a:defRPr/>
            </a:pPr>
            <a:r>
              <a:rPr kumimoji="0" lang="en-US" sz="2600" b="0" i="0" u="none" strike="noStrike" kern="1200" cap="none" spc="0" normalizeH="0" baseline="0" noProof="0">
                <a:ln>
                  <a:noFill/>
                </a:ln>
                <a:solidFill>
                  <a:prstClr val="black"/>
                </a:solidFill>
                <a:effectLst/>
                <a:uLnTx/>
                <a:uFillTx/>
                <a:latin typeface="Palatino Linotype"/>
                <a:ea typeface="+mn-ea"/>
                <a:cs typeface="+mn-cs"/>
              </a:rPr>
              <a:t>All accountability indicators must allow for meaningful differentiation, be valid, reliable, comparable, and available statewide.</a:t>
            </a:r>
            <a:endParaRPr kumimoji="0" lang="en-US" sz="26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0" hangingPunct="1">
              <a:lnSpc>
                <a:spcPct val="108000"/>
              </a:lnSpc>
              <a:spcBef>
                <a:spcPts val="0"/>
              </a:spcBef>
              <a:spcAft>
                <a:spcPts val="2100"/>
              </a:spcAft>
              <a:buClrTx/>
              <a:buSzTx/>
              <a:buFont typeface="Arial" panose="020B0604020202020204" pitchFamily="34" charset="0"/>
              <a:buNone/>
              <a:tabLst/>
              <a:defRPr/>
            </a:pPr>
            <a:endParaRPr kumimoji="0" lang="en-US" sz="22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a:p>
            <a:pPr marL="385445" marR="0" lvl="0" indent="-385445" algn="l" defTabSz="914400" rtl="0" eaLnBrk="1" fontAlgn="auto" latinLnBrk="0" hangingPunct="1">
              <a:lnSpc>
                <a:spcPct val="108000"/>
              </a:lnSpc>
              <a:spcBef>
                <a:spcPts val="0"/>
              </a:spcBef>
              <a:spcAft>
                <a:spcPts val="2100"/>
              </a:spcAft>
              <a:buClrTx/>
              <a:buSzTx/>
              <a:buFont typeface="Palatino Linotype"/>
              <a:buAutoNum type="arabicPeriod"/>
              <a:tabLst/>
              <a:defRPr/>
            </a:pPr>
            <a:endParaRPr kumimoji="0" lang="en-US" sz="26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a:p>
            <a:pPr marL="385445" marR="0" lvl="0" indent="-385445" algn="l" defTabSz="914400" rtl="0" eaLnBrk="1" fontAlgn="auto" latinLnBrk="0" hangingPunct="1">
              <a:lnSpc>
                <a:spcPct val="108000"/>
              </a:lnSpc>
              <a:spcBef>
                <a:spcPts val="0"/>
              </a:spcBef>
              <a:spcAft>
                <a:spcPts val="2100"/>
              </a:spcAft>
              <a:buClrTx/>
              <a:buSzTx/>
              <a:buFont typeface="+mj-lt"/>
              <a:buAutoNum type="arabicPeriod"/>
              <a:tabLst/>
              <a:defRPr/>
            </a:pPr>
            <a:endParaRPr kumimoji="0" lang="en-US" sz="2600" b="0" i="0" u="none" strike="noStrike" kern="1200" cap="none" spc="0" normalizeH="0" baseline="0" noProof="0">
              <a:ln>
                <a:noFill/>
              </a:ln>
              <a:solidFill>
                <a:prstClr val="black"/>
              </a:solidFill>
              <a:effectLst/>
              <a:uLnTx/>
              <a:uFillTx/>
              <a:latin typeface="Palatino Linotype" panose="02040502050505030304" pitchFamily="18" charset="0"/>
              <a:ea typeface="+mn-ea"/>
              <a:cs typeface="+mn-cs"/>
            </a:endParaRPr>
          </a:p>
        </p:txBody>
      </p:sp>
      <p:sp>
        <p:nvSpPr>
          <p:cNvPr id="2" name="Title 1">
            <a:extLst>
              <a:ext uri="{FF2B5EF4-FFF2-40B4-BE49-F238E27FC236}">
                <a16:creationId xmlns:a16="http://schemas.microsoft.com/office/drawing/2014/main" id="{3E830DC1-134B-B4CF-ED6A-79CDDEDCE82C}"/>
              </a:ext>
            </a:extLst>
          </p:cNvPr>
          <p:cNvSpPr>
            <a:spLocks noGrp="1"/>
          </p:cNvSpPr>
          <p:nvPr>
            <p:ph type="title"/>
          </p:nvPr>
        </p:nvSpPr>
        <p:spPr/>
        <p:txBody>
          <a:bodyPr/>
          <a:lstStyle/>
          <a:p>
            <a:r>
              <a:rPr lang="en-US" sz="4400">
                <a:latin typeface="Palatino Linotype"/>
              </a:rPr>
              <a:t>ESSA Indicators &amp; Requirements</a:t>
            </a:r>
            <a:endParaRPr lang="en-US" sz="4400"/>
          </a:p>
        </p:txBody>
      </p:sp>
      <p:sp>
        <p:nvSpPr>
          <p:cNvPr id="5" name="Slide Number Placeholder 4">
            <a:extLst>
              <a:ext uri="{FF2B5EF4-FFF2-40B4-BE49-F238E27FC236}">
                <a16:creationId xmlns:a16="http://schemas.microsoft.com/office/drawing/2014/main" id="{100198CD-73AE-65BC-2771-6E11D01A2BB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D1C70C-36A2-44FC-A083-98959550CFF4}"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grpSp>
        <p:nvGrpSpPr>
          <p:cNvPr id="28" name="Group 27">
            <a:extLst>
              <a:ext uri="{FF2B5EF4-FFF2-40B4-BE49-F238E27FC236}">
                <a16:creationId xmlns:a16="http://schemas.microsoft.com/office/drawing/2014/main" id="{798007A1-019E-2E01-4C13-899FD6B90AD8}"/>
              </a:ext>
            </a:extLst>
          </p:cNvPr>
          <p:cNvGrpSpPr/>
          <p:nvPr/>
        </p:nvGrpSpPr>
        <p:grpSpPr>
          <a:xfrm>
            <a:off x="188648" y="2204927"/>
            <a:ext cx="2298422" cy="3856602"/>
            <a:chOff x="403429" y="1587661"/>
            <a:chExt cx="2739096" cy="4205468"/>
          </a:xfrm>
        </p:grpSpPr>
        <p:sp>
          <p:nvSpPr>
            <p:cNvPr id="6" name="Rectangle: Rounded Corners 5">
              <a:extLst>
                <a:ext uri="{FF2B5EF4-FFF2-40B4-BE49-F238E27FC236}">
                  <a16:creationId xmlns:a16="http://schemas.microsoft.com/office/drawing/2014/main" id="{19524852-5014-7210-D450-EC1AAADDF963}"/>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8" name="Rectangle 7">
              <a:extLst>
                <a:ext uri="{FF2B5EF4-FFF2-40B4-BE49-F238E27FC236}">
                  <a16:creationId xmlns:a16="http://schemas.microsoft.com/office/drawing/2014/main" id="{8DDAEB5B-1D6A-482A-03A5-C90C7EA4EB03}"/>
                </a:ext>
              </a:extLst>
            </p:cNvPr>
            <p:cNvSpPr/>
            <p:nvPr/>
          </p:nvSpPr>
          <p:spPr>
            <a:xfrm>
              <a:off x="403429" y="2790464"/>
              <a:ext cx="2738691" cy="695759"/>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Palatino Linotype"/>
                  <a:ea typeface="+mn-ea"/>
                  <a:cs typeface="+mn-cs"/>
                </a:rPr>
                <a:t>Academic Achievement</a:t>
              </a:r>
            </a:p>
          </p:txBody>
        </p:sp>
        <p:grpSp>
          <p:nvGrpSpPr>
            <p:cNvPr id="27" name="Group 26">
              <a:extLst>
                <a:ext uri="{FF2B5EF4-FFF2-40B4-BE49-F238E27FC236}">
                  <a16:creationId xmlns:a16="http://schemas.microsoft.com/office/drawing/2014/main" id="{8C8B727E-E27D-FF75-5D81-F3FFD889B8C4}"/>
                </a:ext>
              </a:extLst>
            </p:cNvPr>
            <p:cNvGrpSpPr/>
            <p:nvPr/>
          </p:nvGrpSpPr>
          <p:grpSpPr>
            <a:xfrm>
              <a:off x="1198737" y="1710160"/>
              <a:ext cx="1197158" cy="1003140"/>
              <a:chOff x="1198737" y="1710160"/>
              <a:chExt cx="1197158" cy="1003140"/>
            </a:xfrm>
          </p:grpSpPr>
          <p:sp>
            <p:nvSpPr>
              <p:cNvPr id="7" name="Oval 6">
                <a:extLst>
                  <a:ext uri="{FF2B5EF4-FFF2-40B4-BE49-F238E27FC236}">
                    <a16:creationId xmlns:a16="http://schemas.microsoft.com/office/drawing/2014/main" id="{DC256ABA-A32C-AAB5-2F9C-80AAF7DC4BA0}"/>
                  </a:ext>
                </a:extLst>
              </p:cNvPr>
              <p:cNvSpPr/>
              <p:nvPr/>
            </p:nvSpPr>
            <p:spPr>
              <a:xfrm>
                <a:off x="1198737" y="1710160"/>
                <a:ext cx="1197158" cy="1003140"/>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18" name="Graphic 18" descr="Checkmark with solid fill">
                <a:extLst>
                  <a:ext uri="{FF2B5EF4-FFF2-40B4-BE49-F238E27FC236}">
                    <a16:creationId xmlns:a16="http://schemas.microsoft.com/office/drawing/2014/main" id="{922B64F0-FA1B-0025-F820-E7E69E5A8E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62196" y="1846057"/>
                <a:ext cx="916643" cy="781570"/>
              </a:xfrm>
              <a:prstGeom prst="rect">
                <a:avLst/>
              </a:prstGeom>
            </p:spPr>
          </p:pic>
        </p:grpSp>
        <p:sp>
          <p:nvSpPr>
            <p:cNvPr id="22" name="TextBox 21">
              <a:extLst>
                <a:ext uri="{FF2B5EF4-FFF2-40B4-BE49-F238E27FC236}">
                  <a16:creationId xmlns:a16="http://schemas.microsoft.com/office/drawing/2014/main" id="{01818604-BEF8-AE08-683E-7B0464F44424}"/>
                </a:ext>
              </a:extLst>
            </p:cNvPr>
            <p:cNvSpPr txBox="1"/>
            <p:nvPr/>
          </p:nvSpPr>
          <p:spPr>
            <a:xfrm>
              <a:off x="509777" y="3499413"/>
              <a:ext cx="2574146" cy="1330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Palatino Linotype"/>
                  <a:ea typeface="+mn-ea"/>
                  <a:cs typeface="+mn-cs"/>
                </a:rPr>
                <a:t>For all public schools in the state, a measure of proficiency on the annual assessments required under ESSA.</a:t>
              </a:r>
            </a:p>
          </p:txBody>
        </p:sp>
      </p:grpSp>
      <p:grpSp>
        <p:nvGrpSpPr>
          <p:cNvPr id="3" name="Group 2">
            <a:extLst>
              <a:ext uri="{FF2B5EF4-FFF2-40B4-BE49-F238E27FC236}">
                <a16:creationId xmlns:a16="http://schemas.microsoft.com/office/drawing/2014/main" id="{74AE36BD-1EBA-0DDD-CFAE-D02D0E429AC4}"/>
              </a:ext>
            </a:extLst>
          </p:cNvPr>
          <p:cNvGrpSpPr/>
          <p:nvPr/>
        </p:nvGrpSpPr>
        <p:grpSpPr>
          <a:xfrm>
            <a:off x="2572408" y="2186566"/>
            <a:ext cx="2298422" cy="3856602"/>
            <a:chOff x="403429" y="1587661"/>
            <a:chExt cx="2739096" cy="4205468"/>
          </a:xfrm>
        </p:grpSpPr>
        <p:sp>
          <p:nvSpPr>
            <p:cNvPr id="4" name="Rectangle: Rounded Corners 3">
              <a:extLst>
                <a:ext uri="{FF2B5EF4-FFF2-40B4-BE49-F238E27FC236}">
                  <a16:creationId xmlns:a16="http://schemas.microsoft.com/office/drawing/2014/main" id="{E92130D9-612E-A4BA-EBEB-713898AD4FDB}"/>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0" name="Rectangle 9">
              <a:extLst>
                <a:ext uri="{FF2B5EF4-FFF2-40B4-BE49-F238E27FC236}">
                  <a16:creationId xmlns:a16="http://schemas.microsoft.com/office/drawing/2014/main" id="{CE082C0F-50EE-0258-18A0-4E0ECA22060F}"/>
                </a:ext>
              </a:extLst>
            </p:cNvPr>
            <p:cNvSpPr/>
            <p:nvPr/>
          </p:nvSpPr>
          <p:spPr>
            <a:xfrm>
              <a:off x="403429" y="2790464"/>
              <a:ext cx="2738691" cy="68657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a:ln>
                    <a:noFill/>
                  </a:ln>
                  <a:solidFill>
                    <a:prstClr val="white"/>
                  </a:solidFill>
                  <a:effectLst/>
                  <a:uLnTx/>
                  <a:uFillTx/>
                  <a:latin typeface="Palatino Linotype"/>
                  <a:ea typeface="+mn-ea"/>
                  <a:cs typeface="+mn-cs"/>
                </a:rPr>
                <a:t>Academic Progress</a:t>
              </a:r>
            </a:p>
          </p:txBody>
        </p:sp>
        <p:sp>
          <p:nvSpPr>
            <p:cNvPr id="16" name="TextBox 15">
              <a:extLst>
                <a:ext uri="{FF2B5EF4-FFF2-40B4-BE49-F238E27FC236}">
                  <a16:creationId xmlns:a16="http://schemas.microsoft.com/office/drawing/2014/main" id="{7166C392-2DBE-D702-ACFA-CA8EC41AE997}"/>
                </a:ext>
              </a:extLst>
            </p:cNvPr>
            <p:cNvSpPr txBox="1"/>
            <p:nvPr/>
          </p:nvSpPr>
          <p:spPr>
            <a:xfrm>
              <a:off x="509777" y="3499413"/>
              <a:ext cx="2574146" cy="13307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Palatino Linotype"/>
                  <a:ea typeface="+mn-ea"/>
                  <a:cs typeface="+mn-cs"/>
                </a:rPr>
                <a:t>For public elementary and secondary schools that are not high schools, a measure of student growth.</a:t>
              </a:r>
            </a:p>
          </p:txBody>
        </p:sp>
      </p:grpSp>
      <p:grpSp>
        <p:nvGrpSpPr>
          <p:cNvPr id="21" name="Group 20">
            <a:extLst>
              <a:ext uri="{FF2B5EF4-FFF2-40B4-BE49-F238E27FC236}">
                <a16:creationId xmlns:a16="http://schemas.microsoft.com/office/drawing/2014/main" id="{C31B10BA-9F48-DAD1-3FA5-C75E6759BF01}"/>
              </a:ext>
            </a:extLst>
          </p:cNvPr>
          <p:cNvGrpSpPr/>
          <p:nvPr/>
        </p:nvGrpSpPr>
        <p:grpSpPr>
          <a:xfrm>
            <a:off x="4965350" y="2186566"/>
            <a:ext cx="2298422" cy="3857524"/>
            <a:chOff x="403429" y="1587661"/>
            <a:chExt cx="2739096" cy="4205468"/>
          </a:xfrm>
        </p:grpSpPr>
        <p:sp>
          <p:nvSpPr>
            <p:cNvPr id="26" name="Rectangle: Rounded Corners 25">
              <a:extLst>
                <a:ext uri="{FF2B5EF4-FFF2-40B4-BE49-F238E27FC236}">
                  <a16:creationId xmlns:a16="http://schemas.microsoft.com/office/drawing/2014/main" id="{9F71099A-F45C-5D6F-7524-4B76BF2A4AC9}"/>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29" name="Rectangle 28">
              <a:extLst>
                <a:ext uri="{FF2B5EF4-FFF2-40B4-BE49-F238E27FC236}">
                  <a16:creationId xmlns:a16="http://schemas.microsoft.com/office/drawing/2014/main" id="{C43567FC-010C-18E7-2197-5DE6D687E744}"/>
                </a:ext>
              </a:extLst>
            </p:cNvPr>
            <p:cNvSpPr/>
            <p:nvPr/>
          </p:nvSpPr>
          <p:spPr>
            <a:xfrm>
              <a:off x="403429" y="2790464"/>
              <a:ext cx="2738691" cy="68657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Palatino Linotype"/>
                  <a:ea typeface="+mn-ea"/>
                  <a:cs typeface="+mn-cs"/>
                </a:rPr>
                <a:t>Graduation Rate</a:t>
              </a:r>
            </a:p>
          </p:txBody>
        </p:sp>
        <p:sp>
          <p:nvSpPr>
            <p:cNvPr id="31" name="TextBox 30">
              <a:extLst>
                <a:ext uri="{FF2B5EF4-FFF2-40B4-BE49-F238E27FC236}">
                  <a16:creationId xmlns:a16="http://schemas.microsoft.com/office/drawing/2014/main" id="{D46BF666-018E-FCBE-315D-DAD848EF8DA0}"/>
                </a:ext>
              </a:extLst>
            </p:cNvPr>
            <p:cNvSpPr txBox="1"/>
            <p:nvPr/>
          </p:nvSpPr>
          <p:spPr>
            <a:xfrm>
              <a:off x="509777" y="3499413"/>
              <a:ext cx="2574146" cy="2113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Palatino Linotype"/>
                  <a:ea typeface="+mn-ea"/>
                  <a:cs typeface="+mn-cs"/>
                </a:rPr>
                <a:t>For public high schools in the state, measure the four-year adjusted cohort graduation rate; and at the state's discretion, the extended year cohort graduation rate.</a:t>
              </a:r>
            </a:p>
          </p:txBody>
        </p:sp>
      </p:grpSp>
      <p:grpSp>
        <p:nvGrpSpPr>
          <p:cNvPr id="9" name="Group 8">
            <a:extLst>
              <a:ext uri="{FF2B5EF4-FFF2-40B4-BE49-F238E27FC236}">
                <a16:creationId xmlns:a16="http://schemas.microsoft.com/office/drawing/2014/main" id="{DF7A6F28-C3A1-036D-2AD2-99968A051CA3}"/>
              </a:ext>
            </a:extLst>
          </p:cNvPr>
          <p:cNvGrpSpPr/>
          <p:nvPr/>
        </p:nvGrpSpPr>
        <p:grpSpPr>
          <a:xfrm>
            <a:off x="7349911" y="2186566"/>
            <a:ext cx="2298422" cy="4161538"/>
            <a:chOff x="403429" y="1587661"/>
            <a:chExt cx="2739096" cy="4518095"/>
          </a:xfrm>
        </p:grpSpPr>
        <p:sp>
          <p:nvSpPr>
            <p:cNvPr id="11" name="Rectangle: Rounded Corners 10">
              <a:extLst>
                <a:ext uri="{FF2B5EF4-FFF2-40B4-BE49-F238E27FC236}">
                  <a16:creationId xmlns:a16="http://schemas.microsoft.com/office/drawing/2014/main" id="{80ED96FF-91C2-A348-CC60-608D8C313310}"/>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12" name="Rectangle 11">
              <a:extLst>
                <a:ext uri="{FF2B5EF4-FFF2-40B4-BE49-F238E27FC236}">
                  <a16:creationId xmlns:a16="http://schemas.microsoft.com/office/drawing/2014/main" id="{87518339-BFF4-1E44-9787-23FAE0B7A2D3}"/>
                </a:ext>
              </a:extLst>
            </p:cNvPr>
            <p:cNvSpPr/>
            <p:nvPr/>
          </p:nvSpPr>
          <p:spPr>
            <a:xfrm>
              <a:off x="403429" y="2790464"/>
              <a:ext cx="2738691" cy="677397"/>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Palatino Linotype"/>
                  <a:ea typeface="+mn-ea"/>
                  <a:cs typeface="+mn-cs"/>
                </a:rPr>
                <a:t>Progress in English Language Proficiency</a:t>
              </a:r>
            </a:p>
          </p:txBody>
        </p:sp>
        <p:sp>
          <p:nvSpPr>
            <p:cNvPr id="15" name="TextBox 14">
              <a:extLst>
                <a:ext uri="{FF2B5EF4-FFF2-40B4-BE49-F238E27FC236}">
                  <a16:creationId xmlns:a16="http://schemas.microsoft.com/office/drawing/2014/main" id="{0FAB497D-4954-415F-66D0-B0F7A6B62AC4}"/>
                </a:ext>
              </a:extLst>
            </p:cNvPr>
            <p:cNvSpPr txBox="1"/>
            <p:nvPr/>
          </p:nvSpPr>
          <p:spPr>
            <a:xfrm>
              <a:off x="509777" y="3499413"/>
              <a:ext cx="2574146" cy="26063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Palatino Linotype"/>
                  <a:ea typeface="+mn-ea"/>
                  <a:cs typeface="+mn-cs"/>
                </a:rPr>
                <a:t>For public schools in the state, measure progress in achieving English language proficiency, as defined by the state, within a state-determined timeline for all English learners.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a:ln>
                  <a:noFill/>
                </a:ln>
                <a:solidFill>
                  <a:prstClr val="black"/>
                </a:solidFill>
                <a:effectLst/>
                <a:uLnTx/>
                <a:uFillTx/>
                <a:latin typeface="Palatino Linotype"/>
                <a:ea typeface="+mn-ea"/>
                <a:cs typeface="+mn-cs"/>
              </a:endParaRPr>
            </a:p>
          </p:txBody>
        </p:sp>
      </p:grpSp>
      <p:grpSp>
        <p:nvGrpSpPr>
          <p:cNvPr id="24" name="Group 23">
            <a:extLst>
              <a:ext uri="{FF2B5EF4-FFF2-40B4-BE49-F238E27FC236}">
                <a16:creationId xmlns:a16="http://schemas.microsoft.com/office/drawing/2014/main" id="{8CCF320F-0C76-2F05-FF08-9C0E9BEC2D9F}"/>
              </a:ext>
            </a:extLst>
          </p:cNvPr>
          <p:cNvGrpSpPr/>
          <p:nvPr/>
        </p:nvGrpSpPr>
        <p:grpSpPr>
          <a:xfrm>
            <a:off x="9632208" y="2186564"/>
            <a:ext cx="2547866" cy="3856602"/>
            <a:chOff x="278666" y="1587661"/>
            <a:chExt cx="3036366" cy="4205468"/>
          </a:xfrm>
        </p:grpSpPr>
        <p:sp>
          <p:nvSpPr>
            <p:cNvPr id="25" name="Rectangle: Rounded Corners 24">
              <a:extLst>
                <a:ext uri="{FF2B5EF4-FFF2-40B4-BE49-F238E27FC236}">
                  <a16:creationId xmlns:a16="http://schemas.microsoft.com/office/drawing/2014/main" id="{D6C103AA-1153-4077-24D3-A5D90D828A03}"/>
                </a:ext>
              </a:extLst>
            </p:cNvPr>
            <p:cNvSpPr/>
            <p:nvPr/>
          </p:nvSpPr>
          <p:spPr>
            <a:xfrm>
              <a:off x="403834" y="1587661"/>
              <a:ext cx="2738691" cy="4205468"/>
            </a:xfrm>
            <a:prstGeom prst="roundRect">
              <a:avLst/>
            </a:prstGeom>
            <a:solidFill>
              <a:srgbClr val="DEE5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sp>
          <p:nvSpPr>
            <p:cNvPr id="34" name="Rectangle 33">
              <a:extLst>
                <a:ext uri="{FF2B5EF4-FFF2-40B4-BE49-F238E27FC236}">
                  <a16:creationId xmlns:a16="http://schemas.microsoft.com/office/drawing/2014/main" id="{D2B3E3CD-546A-2B5B-17C3-9CC3946040F2}"/>
                </a:ext>
              </a:extLst>
            </p:cNvPr>
            <p:cNvSpPr/>
            <p:nvPr/>
          </p:nvSpPr>
          <p:spPr>
            <a:xfrm>
              <a:off x="278666" y="2790465"/>
              <a:ext cx="3036366" cy="686578"/>
            </a:xfrm>
            <a:prstGeom prst="rect">
              <a:avLst/>
            </a:prstGeom>
            <a:solidFill>
              <a:schemeClr val="tx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prstClr val="white"/>
                  </a:solidFill>
                  <a:effectLst/>
                  <a:uLnTx/>
                  <a:uFillTx/>
                  <a:latin typeface="Palatino Linotype"/>
                  <a:ea typeface="+mn-ea"/>
                  <a:cs typeface="+mn-cs"/>
                </a:rPr>
                <a:t>School Quality  Student Success</a:t>
              </a:r>
            </a:p>
          </p:txBody>
        </p:sp>
        <p:sp>
          <p:nvSpPr>
            <p:cNvPr id="36" name="TextBox 35">
              <a:extLst>
                <a:ext uri="{FF2B5EF4-FFF2-40B4-BE49-F238E27FC236}">
                  <a16:creationId xmlns:a16="http://schemas.microsoft.com/office/drawing/2014/main" id="{304BE8F2-1D1A-54EC-56BE-8CBF7ABFC1FB}"/>
                </a:ext>
              </a:extLst>
            </p:cNvPr>
            <p:cNvSpPr txBox="1"/>
            <p:nvPr/>
          </p:nvSpPr>
          <p:spPr>
            <a:xfrm>
              <a:off x="509777" y="3499413"/>
              <a:ext cx="2574146" cy="16277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Palatino Linotype"/>
                  <a:ea typeface="+mn-ea"/>
                  <a:cs typeface="+mn-cs"/>
                </a:rPr>
                <a:t>For all public schools in the state, include not less than one indicator of school quality or student success.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Palatino Linotype"/>
                <a:ea typeface="+mn-ea"/>
                <a:cs typeface="+mn-cs"/>
              </a:endParaRPr>
            </a:p>
          </p:txBody>
        </p:sp>
      </p:grpSp>
      <p:sp>
        <p:nvSpPr>
          <p:cNvPr id="50" name="Oval 49">
            <a:extLst>
              <a:ext uri="{FF2B5EF4-FFF2-40B4-BE49-F238E27FC236}">
                <a16:creationId xmlns:a16="http://schemas.microsoft.com/office/drawing/2014/main" id="{E0CE64FF-DE22-3E8D-0852-EA1ADF334757}"/>
              </a:ext>
            </a:extLst>
          </p:cNvPr>
          <p:cNvSpPr/>
          <p:nvPr/>
        </p:nvSpPr>
        <p:spPr>
          <a:xfrm>
            <a:off x="3211777" y="2242553"/>
            <a:ext cx="1004556" cy="921272"/>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52" name="Graphic 18" descr="Checkmark with solid fill">
            <a:extLst>
              <a:ext uri="{FF2B5EF4-FFF2-40B4-BE49-F238E27FC236}">
                <a16:creationId xmlns:a16="http://schemas.microsoft.com/office/drawing/2014/main" id="{1B759F77-97C5-9738-31C3-FDF6E8E6F6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48938" y="2369847"/>
            <a:ext cx="769171" cy="713729"/>
          </a:xfrm>
          <a:prstGeom prst="rect">
            <a:avLst/>
          </a:prstGeom>
        </p:spPr>
      </p:pic>
      <p:sp>
        <p:nvSpPr>
          <p:cNvPr id="53" name="Oval 52">
            <a:extLst>
              <a:ext uri="{FF2B5EF4-FFF2-40B4-BE49-F238E27FC236}">
                <a16:creationId xmlns:a16="http://schemas.microsoft.com/office/drawing/2014/main" id="{9537D096-980D-EB65-9758-125E21C69D14}"/>
              </a:ext>
            </a:extLst>
          </p:cNvPr>
          <p:cNvSpPr/>
          <p:nvPr/>
        </p:nvSpPr>
        <p:spPr>
          <a:xfrm>
            <a:off x="5598764" y="2242552"/>
            <a:ext cx="1004556" cy="921272"/>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54" name="Graphic 18" descr="Checkmark with solid fill">
            <a:extLst>
              <a:ext uri="{FF2B5EF4-FFF2-40B4-BE49-F238E27FC236}">
                <a16:creationId xmlns:a16="http://schemas.microsoft.com/office/drawing/2014/main" id="{4FE1B8D1-19C8-D484-2E97-B06F69F89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5925" y="2369846"/>
            <a:ext cx="769171" cy="713729"/>
          </a:xfrm>
          <a:prstGeom prst="rect">
            <a:avLst/>
          </a:prstGeom>
        </p:spPr>
      </p:pic>
      <p:sp>
        <p:nvSpPr>
          <p:cNvPr id="55" name="Oval 54">
            <a:extLst>
              <a:ext uri="{FF2B5EF4-FFF2-40B4-BE49-F238E27FC236}">
                <a16:creationId xmlns:a16="http://schemas.microsoft.com/office/drawing/2014/main" id="{276ECE98-20CC-539F-37F6-AADC8F386FCE}"/>
              </a:ext>
            </a:extLst>
          </p:cNvPr>
          <p:cNvSpPr/>
          <p:nvPr/>
        </p:nvSpPr>
        <p:spPr>
          <a:xfrm>
            <a:off x="7985751" y="2270093"/>
            <a:ext cx="1004556" cy="902911"/>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56" name="Graphic 18" descr="Checkmark with solid fill">
            <a:extLst>
              <a:ext uri="{FF2B5EF4-FFF2-40B4-BE49-F238E27FC236}">
                <a16:creationId xmlns:a16="http://schemas.microsoft.com/office/drawing/2014/main" id="{488E49FE-AF34-7DF5-EC04-1653C80FB9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2912" y="2388206"/>
            <a:ext cx="769171" cy="704549"/>
          </a:xfrm>
          <a:prstGeom prst="rect">
            <a:avLst/>
          </a:prstGeom>
        </p:spPr>
      </p:pic>
      <p:sp>
        <p:nvSpPr>
          <p:cNvPr id="57" name="Oval 56">
            <a:extLst>
              <a:ext uri="{FF2B5EF4-FFF2-40B4-BE49-F238E27FC236}">
                <a16:creationId xmlns:a16="http://schemas.microsoft.com/office/drawing/2014/main" id="{CD433157-F87C-473A-A70A-30749E66EB8D}"/>
              </a:ext>
            </a:extLst>
          </p:cNvPr>
          <p:cNvSpPr/>
          <p:nvPr/>
        </p:nvSpPr>
        <p:spPr>
          <a:xfrm>
            <a:off x="10345196" y="2242551"/>
            <a:ext cx="1004556" cy="921272"/>
          </a:xfrm>
          <a:prstGeom prst="ellipse">
            <a:avLst/>
          </a:prstGeom>
          <a:solidFill>
            <a:schemeClr val="tx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alatino Linotype"/>
              <a:ea typeface="+mn-ea"/>
              <a:cs typeface="+mn-cs"/>
            </a:endParaRPr>
          </a:p>
        </p:txBody>
      </p:sp>
      <p:pic>
        <p:nvPicPr>
          <p:cNvPr id="58" name="Graphic 18" descr="Checkmark with solid fill">
            <a:extLst>
              <a:ext uri="{FF2B5EF4-FFF2-40B4-BE49-F238E27FC236}">
                <a16:creationId xmlns:a16="http://schemas.microsoft.com/office/drawing/2014/main" id="{2FA607E7-FF46-EF3D-95BA-D9772D3B57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82357" y="2369845"/>
            <a:ext cx="769171" cy="713729"/>
          </a:xfrm>
          <a:prstGeom prst="rect">
            <a:avLst/>
          </a:prstGeom>
        </p:spPr>
      </p:pic>
    </p:spTree>
    <p:extLst>
      <p:ext uri="{BB962C8B-B14F-4D97-AF65-F5344CB8AC3E}">
        <p14:creationId xmlns:p14="http://schemas.microsoft.com/office/powerpoint/2010/main" val="25335229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7CC0-BF90-20D6-DEC2-3653AD377631}"/>
              </a:ext>
            </a:extLst>
          </p:cNvPr>
          <p:cNvSpPr>
            <a:spLocks noGrp="1"/>
          </p:cNvSpPr>
          <p:nvPr>
            <p:ph type="title"/>
          </p:nvPr>
        </p:nvSpPr>
        <p:spPr/>
        <p:txBody>
          <a:bodyPr>
            <a:normAutofit fontScale="90000"/>
          </a:bodyPr>
          <a:lstStyle/>
          <a:p>
            <a:r>
              <a:rPr lang="en-US">
                <a:latin typeface="Palatino Linotype"/>
              </a:rPr>
              <a:t>Current Indicators</a:t>
            </a:r>
            <a:endParaRPr lang="en-US"/>
          </a:p>
        </p:txBody>
      </p:sp>
      <p:sp>
        <p:nvSpPr>
          <p:cNvPr id="5" name="Slide Number Placeholder 4">
            <a:extLst>
              <a:ext uri="{FF2B5EF4-FFF2-40B4-BE49-F238E27FC236}">
                <a16:creationId xmlns:a16="http://schemas.microsoft.com/office/drawing/2014/main" id="{25ABB38A-EE0F-DB39-C040-CE96E509E15D}"/>
              </a:ext>
            </a:extLst>
          </p:cNvPr>
          <p:cNvSpPr>
            <a:spLocks noGrp="1"/>
          </p:cNvSpPr>
          <p:nvPr>
            <p:ph type="sldNum" sz="quarter" idx="10"/>
          </p:nvPr>
        </p:nvSpPr>
        <p:spPr/>
        <p:txBody>
          <a:bodyPr/>
          <a:lstStyle/>
          <a:p>
            <a:fld id="{37CA07B4-DD15-4A32-9DF2-B6AD00727005}" type="slidenum">
              <a:rPr lang="en-US" smtClean="0"/>
              <a:t>38</a:t>
            </a:fld>
            <a:endParaRPr lang="en-US"/>
          </a:p>
        </p:txBody>
      </p:sp>
      <p:graphicFrame>
        <p:nvGraphicFramePr>
          <p:cNvPr id="3" name="Table 6">
            <a:extLst>
              <a:ext uri="{FF2B5EF4-FFF2-40B4-BE49-F238E27FC236}">
                <a16:creationId xmlns:a16="http://schemas.microsoft.com/office/drawing/2014/main" id="{BC4BDF1F-B8EC-0F6E-9010-50BE914066E2}"/>
              </a:ext>
            </a:extLst>
          </p:cNvPr>
          <p:cNvGraphicFramePr>
            <a:graphicFrameLocks noGrp="1"/>
          </p:cNvGraphicFramePr>
          <p:nvPr/>
        </p:nvGraphicFramePr>
        <p:xfrm>
          <a:off x="1020540" y="2141824"/>
          <a:ext cx="10333260" cy="3606798"/>
        </p:xfrm>
        <a:graphic>
          <a:graphicData uri="http://schemas.openxmlformats.org/drawingml/2006/table">
            <a:tbl>
              <a:tblPr firstRow="1" bandRow="1">
                <a:tableStyleId>{5C22544A-7EE6-4342-B048-85BDC9FD1C3A}</a:tableStyleId>
              </a:tblPr>
              <a:tblGrid>
                <a:gridCol w="2721428">
                  <a:extLst>
                    <a:ext uri="{9D8B030D-6E8A-4147-A177-3AD203B41FA5}">
                      <a16:colId xmlns:a16="http://schemas.microsoft.com/office/drawing/2014/main" val="519382797"/>
                    </a:ext>
                  </a:extLst>
                </a:gridCol>
                <a:gridCol w="2979964">
                  <a:extLst>
                    <a:ext uri="{9D8B030D-6E8A-4147-A177-3AD203B41FA5}">
                      <a16:colId xmlns:a16="http://schemas.microsoft.com/office/drawing/2014/main" val="3025848"/>
                    </a:ext>
                  </a:extLst>
                </a:gridCol>
                <a:gridCol w="1543956">
                  <a:extLst>
                    <a:ext uri="{9D8B030D-6E8A-4147-A177-3AD203B41FA5}">
                      <a16:colId xmlns:a16="http://schemas.microsoft.com/office/drawing/2014/main" val="3243178009"/>
                    </a:ext>
                  </a:extLst>
                </a:gridCol>
                <a:gridCol w="1543956">
                  <a:extLst>
                    <a:ext uri="{9D8B030D-6E8A-4147-A177-3AD203B41FA5}">
                      <a16:colId xmlns:a16="http://schemas.microsoft.com/office/drawing/2014/main" val="3447423230"/>
                    </a:ext>
                  </a:extLst>
                </a:gridCol>
                <a:gridCol w="1543956">
                  <a:extLst>
                    <a:ext uri="{9D8B030D-6E8A-4147-A177-3AD203B41FA5}">
                      <a16:colId xmlns:a16="http://schemas.microsoft.com/office/drawing/2014/main" val="2111628845"/>
                    </a:ext>
                  </a:extLst>
                </a:gridCol>
              </a:tblGrid>
              <a:tr h="370840">
                <a:tc>
                  <a:txBody>
                    <a:bodyPr/>
                    <a:lstStyle/>
                    <a:p>
                      <a:pPr lvl="0">
                        <a:buNone/>
                      </a:pPr>
                      <a:r>
                        <a:rPr lang="en-US"/>
                        <a:t>Category</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r>
                        <a:rPr lang="en-US"/>
                        <a:t>Indicator</a:t>
                      </a:r>
                    </a:p>
                  </a:txBody>
                  <a:tcPr>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lvl="0" algn="ctr">
                        <a:buNone/>
                      </a:pPr>
                      <a:r>
                        <a:rPr lang="en-US"/>
                        <a:t>ES/MS</a:t>
                      </a:r>
                    </a:p>
                  </a:txBody>
                  <a:tcPr>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algn="ctr"/>
                      <a:r>
                        <a:rPr lang="en-US"/>
                        <a:t>Mixed</a:t>
                      </a:r>
                    </a:p>
                  </a:txBody>
                  <a:tcPr>
                    <a:lnT w="12700" cap="flat" cmpd="sng" algn="ctr">
                      <a:solidFill>
                        <a:schemeClr val="tx1"/>
                      </a:solidFill>
                      <a:prstDash val="solid"/>
                      <a:round/>
                      <a:headEnd type="none" w="med" len="med"/>
                      <a:tailEnd type="none" w="med" len="med"/>
                    </a:lnT>
                    <a:solidFill>
                      <a:schemeClr val="tx2">
                        <a:lumMod val="75000"/>
                      </a:schemeClr>
                    </a:solidFill>
                  </a:tcPr>
                </a:tc>
                <a:tc>
                  <a:txBody>
                    <a:bodyPr/>
                    <a:lstStyle/>
                    <a:p>
                      <a:pPr lvl="0" algn="ctr">
                        <a:buNone/>
                      </a:pPr>
                      <a:r>
                        <a:rPr lang="en-US"/>
                        <a:t>HS</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2">
                        <a:lumMod val="75000"/>
                      </a:schemeClr>
                    </a:solidFill>
                  </a:tcPr>
                </a:tc>
                <a:extLst>
                  <a:ext uri="{0D108BD9-81ED-4DB2-BD59-A6C34878D82A}">
                    <a16:rowId xmlns:a16="http://schemas.microsoft.com/office/drawing/2014/main" val="2599560810"/>
                  </a:ext>
                </a:extLst>
              </a:tr>
              <a:tr h="370840">
                <a:tc rowSpan="2">
                  <a:txBody>
                    <a:bodyPr/>
                    <a:lstStyle/>
                    <a:p>
                      <a:pPr lvl="0">
                        <a:buNone/>
                      </a:pPr>
                      <a:r>
                        <a:rPr lang="en-US"/>
                        <a:t>Academic Progress</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r>
                        <a:rPr lang="en-US"/>
                        <a:t>ELA Growth (</a:t>
                      </a:r>
                      <a:r>
                        <a:rPr lang="en-US" err="1"/>
                        <a:t>mSGP</a:t>
                      </a:r>
                      <a:r>
                        <a:rPr lang="en-US"/>
                        <a:t>)</a:t>
                      </a:r>
                    </a:p>
                  </a:txBody>
                  <a:tcPr/>
                </a:tc>
                <a:tc>
                  <a:txBody>
                    <a:bodyPr/>
                    <a:lstStyle/>
                    <a:p>
                      <a:pPr algn="ctr"/>
                      <a:r>
                        <a:rPr lang="en-US"/>
                        <a:t>X</a:t>
                      </a:r>
                    </a:p>
                  </a:txBody>
                  <a:tcPr/>
                </a:tc>
                <a:tc>
                  <a:txBody>
                    <a:bodyPr/>
                    <a:lstStyle/>
                    <a:p>
                      <a:pPr algn="ctr"/>
                      <a:r>
                        <a:rPr lang="en-US"/>
                        <a:t>X</a:t>
                      </a:r>
                    </a:p>
                  </a:txBody>
                  <a:tcPr/>
                </a:tc>
                <a:tc>
                  <a:txBody>
                    <a:bodyPr/>
                    <a:lstStyle/>
                    <a:p>
                      <a:pPr lvl="0" algn="ctr">
                        <a:buNone/>
                      </a:pPr>
                      <a:r>
                        <a:rPr lang="en-US"/>
                        <a:t>-</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65314134"/>
                  </a:ext>
                </a:extLst>
              </a:tr>
              <a:tr h="370840">
                <a:tc vMerge="1">
                  <a:txBody>
                    <a:bodyPr/>
                    <a:lstStyle/>
                    <a:p>
                      <a:endParaRPr lang="en-US"/>
                    </a:p>
                  </a:txBody>
                  <a:tcPr/>
                </a:tc>
                <a:tc>
                  <a:txBody>
                    <a:bodyPr/>
                    <a:lstStyle/>
                    <a:p>
                      <a:r>
                        <a:rPr lang="en-US"/>
                        <a:t>Math Growth (</a:t>
                      </a:r>
                      <a:r>
                        <a:rPr lang="en-US" err="1"/>
                        <a:t>mSGP</a:t>
                      </a:r>
                      <a:r>
                        <a:rPr lang="en-US"/>
                        <a:t>)</a:t>
                      </a:r>
                    </a:p>
                  </a:txBody>
                  <a:tcPr>
                    <a:solidFill>
                      <a:schemeClr val="bg1"/>
                    </a:solidFill>
                  </a:tcPr>
                </a:tc>
                <a:tc>
                  <a:txBody>
                    <a:bodyPr/>
                    <a:lstStyle/>
                    <a:p>
                      <a:pPr algn="ctr"/>
                      <a:r>
                        <a:rPr lang="en-US"/>
                        <a:t>X</a:t>
                      </a:r>
                    </a:p>
                  </a:txBody>
                  <a:tcPr>
                    <a:solidFill>
                      <a:schemeClr val="bg1"/>
                    </a:solidFill>
                  </a:tcPr>
                </a:tc>
                <a:tc>
                  <a:txBody>
                    <a:bodyPr/>
                    <a:lstStyle/>
                    <a:p>
                      <a:pPr algn="ctr"/>
                      <a:r>
                        <a:rPr lang="en-US"/>
                        <a:t>X</a:t>
                      </a:r>
                    </a:p>
                  </a:txBody>
                  <a:tcPr>
                    <a:solidFill>
                      <a:schemeClr val="bg1"/>
                    </a:solidFill>
                  </a:tcPr>
                </a:tc>
                <a:tc>
                  <a:txBody>
                    <a:bodyPr/>
                    <a:lstStyle/>
                    <a:p>
                      <a:pPr lvl="0" algn="ctr">
                        <a:buNone/>
                      </a:pPr>
                      <a:r>
                        <a:rPr lang="en-US"/>
                        <a:t>-</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691501286"/>
                  </a:ext>
                </a:extLst>
              </a:tr>
              <a:tr h="370840">
                <a:tc rowSpan="2">
                  <a:txBody>
                    <a:bodyPr/>
                    <a:lstStyle/>
                    <a:p>
                      <a:pPr lvl="0">
                        <a:buNone/>
                      </a:pPr>
                      <a:r>
                        <a:rPr lang="en-US"/>
                        <a:t>Academic Achievement</a:t>
                      </a:r>
                    </a:p>
                  </a:txBody>
                  <a:tcPr anchor="ctr">
                    <a:lnL w="12700" cap="flat" cmpd="sng" algn="ctr">
                      <a:solidFill>
                        <a:schemeClr val="tx1"/>
                      </a:solidFill>
                      <a:prstDash val="solid"/>
                      <a:round/>
                      <a:headEnd type="none" w="med" len="med"/>
                      <a:tailEnd type="none" w="med" len="med"/>
                    </a:lnL>
                  </a:tcPr>
                </a:tc>
                <a:tc>
                  <a:txBody>
                    <a:bodyPr/>
                    <a:lstStyle/>
                    <a:p>
                      <a:r>
                        <a:rPr lang="en-US"/>
                        <a:t>ELA Proficiency</a:t>
                      </a:r>
                    </a:p>
                  </a:txBody>
                  <a:tcPr/>
                </a:tc>
                <a:tc>
                  <a:txBody>
                    <a:bodyPr/>
                    <a:lstStyle/>
                    <a:p>
                      <a:pPr algn="ctr"/>
                      <a:r>
                        <a:rPr lang="en-US"/>
                        <a:t>X</a:t>
                      </a:r>
                    </a:p>
                  </a:txBody>
                  <a:tcPr/>
                </a:tc>
                <a:tc>
                  <a:txBody>
                    <a:bodyPr/>
                    <a:lstStyle/>
                    <a:p>
                      <a:pPr algn="ctr"/>
                      <a:r>
                        <a:rPr lang="en-US"/>
                        <a:t>X</a:t>
                      </a:r>
                    </a:p>
                  </a:txBody>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427381517"/>
                  </a:ext>
                </a:extLst>
              </a:tr>
              <a:tr h="370840">
                <a:tc vMerge="1">
                  <a:txBody>
                    <a:bodyPr/>
                    <a:lstStyle/>
                    <a:p>
                      <a:endParaRPr lang="en-US"/>
                    </a:p>
                  </a:txBody>
                  <a:tcPr anchor="ctr"/>
                </a:tc>
                <a:tc>
                  <a:txBody>
                    <a:bodyPr/>
                    <a:lstStyle/>
                    <a:p>
                      <a:r>
                        <a:rPr lang="en-US"/>
                        <a:t>Math Proficiency</a:t>
                      </a:r>
                    </a:p>
                  </a:txBody>
                  <a:tcPr>
                    <a:solidFill>
                      <a:schemeClr val="bg1"/>
                    </a:solidFill>
                  </a:tcPr>
                </a:tc>
                <a:tc>
                  <a:txBody>
                    <a:bodyPr/>
                    <a:lstStyle/>
                    <a:p>
                      <a:pPr algn="ctr"/>
                      <a:r>
                        <a:rPr lang="en-US"/>
                        <a:t>X</a:t>
                      </a:r>
                    </a:p>
                  </a:txBody>
                  <a:tcPr>
                    <a:solidFill>
                      <a:schemeClr val="bg1"/>
                    </a:solidFill>
                  </a:tcPr>
                </a:tc>
                <a:tc>
                  <a:txBody>
                    <a:bodyPr/>
                    <a:lstStyle/>
                    <a:p>
                      <a:pPr algn="ctr"/>
                      <a:r>
                        <a:rPr lang="en-US"/>
                        <a:t>X</a:t>
                      </a:r>
                    </a:p>
                  </a:txBody>
                  <a:tcPr>
                    <a:solidFill>
                      <a:schemeClr val="bg1"/>
                    </a:solidFill>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351673278"/>
                  </a:ext>
                </a:extLst>
              </a:tr>
              <a:tr h="370839">
                <a:tc rowSpan="2">
                  <a:txBody>
                    <a:bodyPr/>
                    <a:lstStyle/>
                    <a:p>
                      <a:pPr lvl="0">
                        <a:buNone/>
                      </a:pPr>
                      <a:r>
                        <a:rPr lang="en-US"/>
                        <a:t>Graduation Rate</a:t>
                      </a:r>
                    </a:p>
                  </a:txBody>
                  <a:tcPr anchor="ctr">
                    <a:lnL w="12700" cap="flat" cmpd="sng" algn="ctr">
                      <a:solidFill>
                        <a:schemeClr val="tx1"/>
                      </a:solidFill>
                      <a:prstDash val="solid"/>
                      <a:round/>
                      <a:headEnd type="none" w="med" len="med"/>
                      <a:tailEnd type="none" w="med" len="med"/>
                    </a:lnL>
                    <a:solidFill>
                      <a:schemeClr val="bg1"/>
                    </a:solidFill>
                  </a:tcPr>
                </a:tc>
                <a:tc>
                  <a:txBody>
                    <a:bodyPr/>
                    <a:lstStyle/>
                    <a:p>
                      <a:pPr lvl="0">
                        <a:buNone/>
                      </a:pPr>
                      <a:r>
                        <a:rPr lang="en-US"/>
                        <a:t>Four-Year Graduation Rate</a:t>
                      </a:r>
                    </a:p>
                  </a:txBody>
                  <a:tcPr/>
                </a:tc>
                <a:tc>
                  <a:txBody>
                    <a:bodyPr/>
                    <a:lstStyle/>
                    <a:p>
                      <a:pPr lvl="0" algn="ctr">
                        <a:buNone/>
                      </a:pPr>
                      <a:r>
                        <a:rPr lang="en-US"/>
                        <a:t>-</a:t>
                      </a:r>
                    </a:p>
                  </a:txBody>
                  <a:tcPr/>
                </a:tc>
                <a:tc>
                  <a:txBody>
                    <a:bodyPr/>
                    <a:lstStyle/>
                    <a:p>
                      <a:pPr lvl="0" algn="ctr">
                        <a:buNone/>
                      </a:pPr>
                      <a:r>
                        <a:rPr lang="en-US"/>
                        <a:t>X</a:t>
                      </a:r>
                    </a:p>
                  </a:txBody>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48777328"/>
                  </a:ext>
                </a:extLst>
              </a:tr>
              <a:tr h="370839">
                <a:tc vMerge="1">
                  <a:txBody>
                    <a:bodyPr/>
                    <a:lstStyle/>
                    <a:p>
                      <a:endParaRPr lang="en-US"/>
                    </a:p>
                  </a:txBody>
                  <a:tcPr anchor="ctr"/>
                </a:tc>
                <a:tc>
                  <a:txBody>
                    <a:bodyPr/>
                    <a:lstStyle/>
                    <a:p>
                      <a:pPr lvl="0">
                        <a:buNone/>
                      </a:pPr>
                      <a:r>
                        <a:rPr lang="en-US"/>
                        <a:t>Five-Year Graduation Rate</a:t>
                      </a:r>
                    </a:p>
                  </a:txBody>
                  <a:tcPr>
                    <a:solidFill>
                      <a:schemeClr val="bg1"/>
                    </a:solidFill>
                  </a:tcPr>
                </a:tc>
                <a:tc>
                  <a:txBody>
                    <a:bodyPr/>
                    <a:lstStyle/>
                    <a:p>
                      <a:pPr lvl="0" algn="ctr">
                        <a:buNone/>
                      </a:pPr>
                      <a:r>
                        <a:rPr lang="en-US"/>
                        <a:t>-</a:t>
                      </a:r>
                    </a:p>
                  </a:txBody>
                  <a:tcPr>
                    <a:solidFill>
                      <a:schemeClr val="bg1"/>
                    </a:solidFill>
                  </a:tcPr>
                </a:tc>
                <a:tc>
                  <a:txBody>
                    <a:bodyPr/>
                    <a:lstStyle/>
                    <a:p>
                      <a:pPr lvl="0" algn="ctr">
                        <a:buNone/>
                      </a:pPr>
                      <a:r>
                        <a:rPr lang="en-US"/>
                        <a:t>X</a:t>
                      </a:r>
                    </a:p>
                  </a:txBody>
                  <a:tcPr>
                    <a:solidFill>
                      <a:schemeClr val="bg1"/>
                    </a:solidFill>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451571829"/>
                  </a:ext>
                </a:extLst>
              </a:tr>
              <a:tr h="370840">
                <a:tc>
                  <a:txBody>
                    <a:bodyPr/>
                    <a:lstStyle/>
                    <a:p>
                      <a:pPr lvl="0">
                        <a:buNone/>
                      </a:pPr>
                      <a:r>
                        <a:rPr lang="en-US"/>
                        <a:t>ELP Progress</a:t>
                      </a:r>
                    </a:p>
                  </a:txBody>
                  <a:tcPr anchor="ctr">
                    <a:lnL w="12700" cap="flat" cmpd="sng" algn="ctr">
                      <a:solidFill>
                        <a:schemeClr val="tx1"/>
                      </a:solidFill>
                      <a:prstDash val="solid"/>
                      <a:round/>
                      <a:headEnd type="none" w="med" len="med"/>
                      <a:tailEnd type="none" w="med" len="med"/>
                    </a:lnL>
                  </a:tcPr>
                </a:tc>
                <a:tc>
                  <a:txBody>
                    <a:bodyPr/>
                    <a:lstStyle/>
                    <a:p>
                      <a:r>
                        <a:rPr lang="en-US"/>
                        <a:t>English Language Progress</a:t>
                      </a:r>
                      <a:endParaRPr lang="en-US" err="1"/>
                    </a:p>
                  </a:txBody>
                  <a:tcPr/>
                </a:tc>
                <a:tc>
                  <a:txBody>
                    <a:bodyPr/>
                    <a:lstStyle/>
                    <a:p>
                      <a:pPr algn="ctr"/>
                      <a:r>
                        <a:rPr lang="en-US"/>
                        <a:t>X</a:t>
                      </a:r>
                    </a:p>
                  </a:txBody>
                  <a:tcPr/>
                </a:tc>
                <a:tc>
                  <a:txBody>
                    <a:bodyPr/>
                    <a:lstStyle/>
                    <a:p>
                      <a:pPr algn="ctr"/>
                      <a:r>
                        <a:rPr lang="en-US"/>
                        <a:t>X</a:t>
                      </a:r>
                    </a:p>
                  </a:txBody>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5048839"/>
                  </a:ext>
                </a:extLst>
              </a:tr>
              <a:tr h="370840">
                <a:tc>
                  <a:txBody>
                    <a:bodyPr/>
                    <a:lstStyle/>
                    <a:p>
                      <a:pPr lvl="0">
                        <a:buNone/>
                      </a:pPr>
                      <a:r>
                        <a:rPr lang="en-US"/>
                        <a:t>School Quality/Student Success</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r>
                        <a:rPr lang="en-US"/>
                        <a:t>Chronic Absenteeism</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t>X</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t>X</a:t>
                      </a:r>
                    </a:p>
                  </a:txBody>
                  <a:tcPr>
                    <a:lnB w="12700" cap="flat" cmpd="sng" algn="ctr">
                      <a:solidFill>
                        <a:schemeClr val="tx1"/>
                      </a:solidFill>
                      <a:prstDash val="solid"/>
                      <a:round/>
                      <a:headEnd type="none" w="med" len="med"/>
                      <a:tailEnd type="none" w="med" len="med"/>
                    </a:lnB>
                    <a:solidFill>
                      <a:schemeClr val="bg1"/>
                    </a:solidFill>
                  </a:tcPr>
                </a:tc>
                <a:tc>
                  <a:txBody>
                    <a:bodyPr/>
                    <a:lstStyle/>
                    <a:p>
                      <a:pPr lvl="0" algn="ctr">
                        <a:buNone/>
                      </a:pPr>
                      <a:r>
                        <a:rPr lang="en-US"/>
                        <a:t>X</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9280743"/>
                  </a:ext>
                </a:extLst>
              </a:tr>
            </a:tbl>
          </a:graphicData>
        </a:graphic>
      </p:graphicFrame>
      <p:sp>
        <p:nvSpPr>
          <p:cNvPr id="8" name="TextBox 7">
            <a:extLst>
              <a:ext uri="{FF2B5EF4-FFF2-40B4-BE49-F238E27FC236}">
                <a16:creationId xmlns:a16="http://schemas.microsoft.com/office/drawing/2014/main" id="{B1E8DC2D-B9AB-0BE1-3D1A-32B3C4CB04A0}"/>
              </a:ext>
            </a:extLst>
          </p:cNvPr>
          <p:cNvSpPr txBox="1"/>
          <p:nvPr/>
        </p:nvSpPr>
        <p:spPr>
          <a:xfrm>
            <a:off x="6488793" y="1481902"/>
            <a:ext cx="4669777" cy="461665"/>
          </a:xfrm>
          <a:prstGeom prst="rect">
            <a:avLst/>
          </a:prstGeom>
          <a:noFill/>
        </p:spPr>
        <p:txBody>
          <a:bodyPr wrap="square" lIns="91440" tIns="45720" rIns="91440" bIns="45720" rtlCol="0" anchor="t">
            <a:spAutoFit/>
          </a:bodyPr>
          <a:lstStyle/>
          <a:p>
            <a:pPr algn="ctr"/>
            <a:r>
              <a:rPr lang="en-US" sz="2400" b="1">
                <a:solidFill>
                  <a:schemeClr val="accent1">
                    <a:lumMod val="50000"/>
                  </a:schemeClr>
                </a:solidFill>
              </a:rPr>
              <a:t>Grade Level Configuration</a:t>
            </a:r>
          </a:p>
        </p:txBody>
      </p:sp>
      <p:sp>
        <p:nvSpPr>
          <p:cNvPr id="7" name="Rectangle 6">
            <a:extLst>
              <a:ext uri="{FF2B5EF4-FFF2-40B4-BE49-F238E27FC236}">
                <a16:creationId xmlns:a16="http://schemas.microsoft.com/office/drawing/2014/main" id="{57EE64B5-95B9-1234-EB4C-1507B038DD9A}"/>
              </a:ext>
            </a:extLst>
          </p:cNvPr>
          <p:cNvSpPr/>
          <p:nvPr/>
        </p:nvSpPr>
        <p:spPr>
          <a:xfrm>
            <a:off x="1039358" y="2517322"/>
            <a:ext cx="2711818" cy="3231300"/>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Tree>
    <p:extLst>
      <p:ext uri="{BB962C8B-B14F-4D97-AF65-F5344CB8AC3E}">
        <p14:creationId xmlns:p14="http://schemas.microsoft.com/office/powerpoint/2010/main" val="35947433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57CC0-BF90-20D6-DEC2-3653AD377631}"/>
              </a:ext>
            </a:extLst>
          </p:cNvPr>
          <p:cNvSpPr>
            <a:spLocks noGrp="1"/>
          </p:cNvSpPr>
          <p:nvPr>
            <p:ph type="title"/>
          </p:nvPr>
        </p:nvSpPr>
        <p:spPr>
          <a:xfrm>
            <a:off x="1256841" y="378896"/>
            <a:ext cx="10096959" cy="747579"/>
          </a:xfrm>
        </p:spPr>
        <p:txBody>
          <a:bodyPr/>
          <a:lstStyle/>
          <a:p>
            <a:r>
              <a:rPr lang="en-US">
                <a:latin typeface="Palatino Linotype"/>
              </a:rPr>
              <a:t>ELP - Continuous Improvement </a:t>
            </a:r>
            <a:endParaRPr lang="en-US"/>
          </a:p>
        </p:txBody>
      </p:sp>
      <p:sp>
        <p:nvSpPr>
          <p:cNvPr id="3" name="Content Placeholder 2">
            <a:extLst>
              <a:ext uri="{FF2B5EF4-FFF2-40B4-BE49-F238E27FC236}">
                <a16:creationId xmlns:a16="http://schemas.microsoft.com/office/drawing/2014/main" id="{4500867D-494B-46A9-15A1-DA0322A0EDC3}"/>
              </a:ext>
            </a:extLst>
          </p:cNvPr>
          <p:cNvSpPr>
            <a:spLocks noGrp="1"/>
          </p:cNvSpPr>
          <p:nvPr>
            <p:ph idx="1"/>
          </p:nvPr>
        </p:nvSpPr>
        <p:spPr>
          <a:xfrm>
            <a:off x="505984" y="1883213"/>
            <a:ext cx="8828516" cy="2692491"/>
          </a:xfrm>
        </p:spPr>
        <p:txBody>
          <a:bodyPr vert="horz" lIns="91440" tIns="45720" rIns="822960" bIns="45720" rtlCol="0" anchor="t">
            <a:noAutofit/>
          </a:bodyPr>
          <a:lstStyle/>
          <a:p>
            <a:r>
              <a:rPr lang="en-US" sz="2000" dirty="0">
                <a:latin typeface="Palatino Linotype"/>
              </a:rPr>
              <a:t>Has partnered with the Regional Education Lab (REL) to examine successes and areas of improvement for the ELP indicator.</a:t>
            </a:r>
          </a:p>
          <a:p>
            <a:r>
              <a:rPr lang="en-US" sz="2000" dirty="0">
                <a:latin typeface="Palatino Linotype"/>
              </a:rPr>
              <a:t>Regularly conducts literature reviews examining how multiple factors, such as a student's age, starting ELP performance level, and ML program type influence a student’s progress in English language proficiency. </a:t>
            </a:r>
          </a:p>
          <a:p>
            <a:r>
              <a:rPr lang="en-US" sz="2000" dirty="0">
                <a:latin typeface="Palatino Linotype"/>
              </a:rPr>
              <a:t>Monitors student performance trends prior to, during, and coming out of the pandemic to better understand where adjustments and supports may be needed.</a:t>
            </a:r>
            <a:endParaRPr lang="en-US" sz="2000" dirty="0"/>
          </a:p>
          <a:p>
            <a:endParaRPr lang="en-US" sz="2500" dirty="0"/>
          </a:p>
          <a:p>
            <a:endParaRPr lang="en-US" sz="2500" dirty="0"/>
          </a:p>
        </p:txBody>
      </p:sp>
      <p:sp>
        <p:nvSpPr>
          <p:cNvPr id="5" name="Slide Number Placeholder 4">
            <a:extLst>
              <a:ext uri="{FF2B5EF4-FFF2-40B4-BE49-F238E27FC236}">
                <a16:creationId xmlns:a16="http://schemas.microsoft.com/office/drawing/2014/main" id="{25ABB38A-EE0F-DB39-C040-CE96E509E15D}"/>
              </a:ext>
            </a:extLst>
          </p:cNvPr>
          <p:cNvSpPr>
            <a:spLocks noGrp="1"/>
          </p:cNvSpPr>
          <p:nvPr>
            <p:ph type="sldNum" sz="quarter" idx="4294967295"/>
          </p:nvPr>
        </p:nvSpPr>
        <p:spPr>
          <a:xfrm>
            <a:off x="8687719" y="625719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CA07B4-DD15-4A32-9DF2-B6AD00727005}" type="slidenum">
              <a:rPr kumimoji="0" lang="en-US" sz="1400" b="0" i="0" u="none" strike="noStrike" kern="1200" cap="none" spc="0" normalizeH="0" baseline="0" noProof="0" smtClean="0">
                <a:ln>
                  <a:noFill/>
                </a:ln>
                <a:solidFill>
                  <a:prstClr val="white"/>
                </a:solidFill>
                <a:effectLst/>
                <a:uLnTx/>
                <a:uFillTx/>
                <a:latin typeface="Palatino Linotype" panose="0204050205050503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400" b="0" i="0" u="none" strike="noStrike" kern="1200" cap="none" spc="0" normalizeH="0" baseline="0" noProof="0">
              <a:ln>
                <a:noFill/>
              </a:ln>
              <a:solidFill>
                <a:prstClr val="white"/>
              </a:solidFill>
              <a:effectLst/>
              <a:uLnTx/>
              <a:uFillTx/>
              <a:latin typeface="Palatino Linotype" panose="02040502050505030304" pitchFamily="18" charset="0"/>
              <a:ea typeface="+mn-ea"/>
              <a:cs typeface="+mn-cs"/>
            </a:endParaRPr>
          </a:p>
        </p:txBody>
      </p:sp>
      <p:pic>
        <p:nvPicPr>
          <p:cNvPr id="7" name="Picture 6" descr="A diagram of a process&#10;&#10;Description automatically generated">
            <a:extLst>
              <a:ext uri="{FF2B5EF4-FFF2-40B4-BE49-F238E27FC236}">
                <a16:creationId xmlns:a16="http://schemas.microsoft.com/office/drawing/2014/main" id="{1E0DA424-3024-473A-B669-CE308EDA91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871200" y="2149140"/>
            <a:ext cx="2559719" cy="2559719"/>
          </a:xfrm>
          <a:prstGeom prst="rect">
            <a:avLst/>
          </a:prstGeom>
        </p:spPr>
      </p:pic>
      <p:sp>
        <p:nvSpPr>
          <p:cNvPr id="9" name="TextBox 8">
            <a:extLst>
              <a:ext uri="{FF2B5EF4-FFF2-40B4-BE49-F238E27FC236}">
                <a16:creationId xmlns:a16="http://schemas.microsoft.com/office/drawing/2014/main" id="{81150D86-568A-42BC-B59D-625FD1571654}"/>
              </a:ext>
            </a:extLst>
          </p:cNvPr>
          <p:cNvSpPr txBox="1"/>
          <p:nvPr/>
        </p:nvSpPr>
        <p:spPr>
          <a:xfrm>
            <a:off x="8871200" y="4751267"/>
            <a:ext cx="2857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Palatino Linotype"/>
                <a:ea typeface="+mn-ea"/>
                <a:cs typeface="+mn-cs"/>
                <a:hlinkClick r:id="rId4" tooltip="https://efuncionario.com/2014/02/10/como-puede-revertirse-la-entropia-del-universo/"/>
              </a:rPr>
              <a:t>This Photo</a:t>
            </a:r>
            <a:r>
              <a:rPr kumimoji="0" lang="en-US" sz="900" b="0" i="0" u="none" strike="noStrike" kern="1200" cap="none" spc="0" normalizeH="0" baseline="0" noProof="0">
                <a:ln>
                  <a:noFill/>
                </a:ln>
                <a:solidFill>
                  <a:prstClr val="black"/>
                </a:solidFill>
                <a:effectLst/>
                <a:uLnTx/>
                <a:uFillTx/>
                <a:latin typeface="Palatino Linotype"/>
                <a:ea typeface="+mn-ea"/>
                <a:cs typeface="+mn-cs"/>
              </a:rPr>
              <a:t> by Unknown Author is licensed under </a:t>
            </a:r>
            <a:r>
              <a:rPr kumimoji="0" lang="en-US" sz="900" b="0" i="0" u="none" strike="noStrike" kern="1200" cap="none" spc="0" normalizeH="0" baseline="0" noProof="0">
                <a:ln>
                  <a:noFill/>
                </a:ln>
                <a:solidFill>
                  <a:prstClr val="black"/>
                </a:solidFill>
                <a:effectLst/>
                <a:uLnTx/>
                <a:uFillTx/>
                <a:latin typeface="Palatino Linotype"/>
                <a:ea typeface="+mn-ea"/>
                <a:cs typeface="+mn-cs"/>
                <a:hlinkClick r:id="rId5" tooltip="https://creativecommons.org/licenses/by-sa/3.0/"/>
              </a:rPr>
              <a:t>CC BY-SA</a:t>
            </a:r>
            <a:endParaRPr kumimoji="0" lang="en-US" sz="900" b="0" i="0" u="none" strike="noStrike" kern="1200" cap="none" spc="0" normalizeH="0" baseline="0" noProof="0">
              <a:ln>
                <a:noFill/>
              </a:ln>
              <a:solidFill>
                <a:prstClr val="black"/>
              </a:solidFill>
              <a:effectLst/>
              <a:uLnTx/>
              <a:uFillTx/>
              <a:latin typeface="Palatino Linotype"/>
              <a:ea typeface="+mn-ea"/>
              <a:cs typeface="+mn-cs"/>
            </a:endParaRPr>
          </a:p>
        </p:txBody>
      </p:sp>
      <p:sp>
        <p:nvSpPr>
          <p:cNvPr id="10" name="TextBox 9">
            <a:extLst>
              <a:ext uri="{FF2B5EF4-FFF2-40B4-BE49-F238E27FC236}">
                <a16:creationId xmlns:a16="http://schemas.microsoft.com/office/drawing/2014/main" id="{C2717717-2AD3-48FB-8881-1C55D5B07948}"/>
              </a:ext>
            </a:extLst>
          </p:cNvPr>
          <p:cNvSpPr txBox="1"/>
          <p:nvPr/>
        </p:nvSpPr>
        <p:spPr>
          <a:xfrm>
            <a:off x="147715" y="1244958"/>
            <a:ext cx="954505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Palatino Linotype"/>
                <a:ea typeface="+mn-ea"/>
                <a:cs typeface="+mn-cs"/>
              </a:rPr>
              <a:t>Holding true to its commitment of continuous improvement, NJDOE: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Palatino Linotype"/>
              <a:ea typeface="+mn-ea"/>
              <a:cs typeface="+mn-cs"/>
            </a:endParaRPr>
          </a:p>
        </p:txBody>
      </p:sp>
    </p:spTree>
    <p:extLst>
      <p:ext uri="{BB962C8B-B14F-4D97-AF65-F5344CB8AC3E}">
        <p14:creationId xmlns:p14="http://schemas.microsoft.com/office/powerpoint/2010/main" val="41608990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78384"/>
            <a:ext cx="12191999" cy="3369816"/>
          </a:xfrm>
          <a:prstGeom prst="rect">
            <a:avLst/>
          </a:prstGeom>
        </p:spPr>
        <p:txBody>
          <a:bodyPr/>
          <a:lstStyle/>
          <a:p>
            <a:r>
              <a:rPr lang="en-US" sz="2800" b="0" dirty="0">
                <a:solidFill>
                  <a:schemeClr val="tx1"/>
                </a:solidFill>
              </a:rPr>
              <a:t> </a:t>
            </a:r>
            <a:br>
              <a:rPr lang="en-US" sz="2800" dirty="0">
                <a:solidFill>
                  <a:schemeClr val="tx1"/>
                </a:solidFill>
              </a:rPr>
            </a:br>
            <a:endParaRPr lang="en-US" sz="2800" dirty="0">
              <a:solidFill>
                <a:schemeClr val="tx1"/>
              </a:solidFill>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rot="10800000" flipV="1">
            <a:off x="2" y="1278384"/>
            <a:ext cx="12191998" cy="4665216"/>
          </a:xfrm>
        </p:spPr>
        <p:txBody>
          <a:bodyPr>
            <a:normAutofit/>
          </a:bodyPr>
          <a:lstStyle/>
          <a:p>
            <a:endParaRPr lang="en-US" sz="4400" dirty="0"/>
          </a:p>
          <a:p>
            <a:r>
              <a:rPr lang="en-US" sz="5400" dirty="0"/>
              <a:t>Greetings</a:t>
            </a:r>
          </a:p>
          <a:p>
            <a:r>
              <a:rPr lang="en-US" dirty="0"/>
              <a:t>Ms. Kathy Ehling</a:t>
            </a:r>
          </a:p>
          <a:p>
            <a:r>
              <a:rPr lang="en-US" dirty="0"/>
              <a:t>Assistant Commissioner</a:t>
            </a:r>
          </a:p>
          <a:p>
            <a:r>
              <a:rPr lang="en-US" dirty="0"/>
              <a:t>   Division of Educational Services</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3677973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40</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29718929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41</a:t>
            </a:fld>
            <a:endParaRPr lang="en-US"/>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512635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2E-E478-4028-A525-29B7F7BB4873}"/>
              </a:ext>
            </a:extLst>
          </p:cNvPr>
          <p:cNvSpPr>
            <a:spLocks noGrp="1"/>
          </p:cNvSpPr>
          <p:nvPr>
            <p:ph type="title"/>
          </p:nvPr>
        </p:nvSpPr>
        <p:spPr/>
        <p:txBody>
          <a:bodyPr/>
          <a:lstStyle/>
          <a:p>
            <a:r>
              <a:rPr lang="en-US" dirty="0"/>
              <a:t> </a:t>
            </a:r>
            <a:br>
              <a:rPr lang="en-US" dirty="0"/>
            </a:br>
            <a:r>
              <a:rPr lang="en-US" sz="5400" dirty="0"/>
              <a:t>ESSA Implementation</a:t>
            </a:r>
          </a:p>
        </p:txBody>
      </p:sp>
      <p:sp>
        <p:nvSpPr>
          <p:cNvPr id="3" name="Slide Number Placeholder 2">
            <a:extLst>
              <a:ext uri="{FF2B5EF4-FFF2-40B4-BE49-F238E27FC236}">
                <a16:creationId xmlns:a16="http://schemas.microsoft.com/office/drawing/2014/main" id="{CF192F48-87C5-4D24-956E-E03537DB2BFB}"/>
              </a:ext>
            </a:extLst>
          </p:cNvPr>
          <p:cNvSpPr>
            <a:spLocks noGrp="1"/>
          </p:cNvSpPr>
          <p:nvPr>
            <p:ph type="sldNum" sz="quarter" idx="12"/>
          </p:nvPr>
        </p:nvSpPr>
        <p:spPr/>
        <p:txBody>
          <a:bodyPr/>
          <a:lstStyle/>
          <a:p>
            <a:fld id="{063B872D-3AE9-4542-A461-B751CD6BB84C}" type="slidenum">
              <a:rPr lang="en-US" smtClean="0"/>
              <a:t>42</a:t>
            </a:fld>
            <a:endParaRPr lang="en-US" dirty="0"/>
          </a:p>
        </p:txBody>
      </p:sp>
    </p:spTree>
    <p:extLst>
      <p:ext uri="{BB962C8B-B14F-4D97-AF65-F5344CB8AC3E}">
        <p14:creationId xmlns:p14="http://schemas.microsoft.com/office/powerpoint/2010/main" val="1885956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dirty="0"/>
              <a:t>  </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p:txBody>
          <a:bodyPr rIns="274320">
            <a:noAutofit/>
          </a:bodyPr>
          <a:lstStyle/>
          <a:p>
            <a:pPr marL="0" indent="0" algn="ctr">
              <a:spcBef>
                <a:spcPts val="0"/>
              </a:spcBef>
              <a:spcAft>
                <a:spcPts val="2800"/>
              </a:spcAft>
              <a:buNone/>
            </a:pPr>
            <a:endParaRPr lang="en-US" sz="2800" dirty="0"/>
          </a:p>
          <a:p>
            <a:pPr marL="0" indent="0" algn="ctr">
              <a:spcBef>
                <a:spcPts val="0"/>
              </a:spcBef>
              <a:spcAft>
                <a:spcPts val="2100"/>
              </a:spcAft>
              <a:buNone/>
            </a:pPr>
            <a:r>
              <a:rPr lang="en-US" sz="5400" dirty="0"/>
              <a:t>Title I, Part D</a:t>
            </a:r>
          </a:p>
          <a:p>
            <a:pPr marL="0" indent="0" algn="ctr">
              <a:spcBef>
                <a:spcPts val="0"/>
              </a:spcBef>
              <a:spcAft>
                <a:spcPts val="2100"/>
              </a:spcAft>
              <a:buNone/>
            </a:pPr>
            <a:endParaRPr lang="en-US" sz="2800" dirty="0"/>
          </a:p>
          <a:p>
            <a:pPr marL="0" indent="0" algn="ctr">
              <a:spcBef>
                <a:spcPts val="0"/>
              </a:spcBef>
              <a:spcAft>
                <a:spcPts val="2100"/>
              </a:spcAft>
              <a:buNone/>
            </a:pPr>
            <a:r>
              <a:rPr lang="en-US" sz="2800" dirty="0"/>
              <a:t>Ms. Francine Stromberg, Coordinator</a:t>
            </a:r>
          </a:p>
          <a:p>
            <a:pPr marL="0" indent="0" algn="ctr">
              <a:spcBef>
                <a:spcPts val="0"/>
              </a:spcBef>
              <a:spcAft>
                <a:spcPts val="2100"/>
              </a:spcAft>
              <a:buNone/>
            </a:pPr>
            <a:r>
              <a:rPr lang="en-US" sz="2800" dirty="0"/>
              <a:t> Office of Fiscal &amp; Data Services</a:t>
            </a:r>
          </a:p>
          <a:p>
            <a:pPr marL="0" indent="0" algn="ctr">
              <a:spcBef>
                <a:spcPts val="0"/>
              </a:spcBef>
              <a:spcAft>
                <a:spcPts val="2100"/>
              </a:spcAft>
              <a:buNone/>
            </a:pPr>
            <a:endParaRPr lang="en-US" sz="2800" dirty="0"/>
          </a:p>
          <a:p>
            <a:pPr marL="0" indent="0" algn="ctr">
              <a:spcBef>
                <a:spcPts val="0"/>
              </a:spcBef>
              <a:spcAft>
                <a:spcPts val="2100"/>
              </a:spcAft>
              <a:buNone/>
            </a:pPr>
            <a:endParaRPr lang="en-US" sz="2800" dirty="0"/>
          </a:p>
          <a:p>
            <a:pPr marL="0" indent="0" algn="ctr">
              <a:spcBef>
                <a:spcPts val="0"/>
              </a:spcBef>
              <a:spcAft>
                <a:spcPts val="2100"/>
              </a:spcAft>
              <a:buNone/>
            </a:pPr>
            <a:endParaRPr lang="en-US" sz="2800" dirty="0"/>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43</a:t>
            </a:fld>
            <a:endParaRPr lang="en-US"/>
          </a:p>
        </p:txBody>
      </p:sp>
    </p:spTree>
    <p:extLst>
      <p:ext uri="{BB962C8B-B14F-4D97-AF65-F5344CB8AC3E}">
        <p14:creationId xmlns:p14="http://schemas.microsoft.com/office/powerpoint/2010/main" val="37567518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E5805-D3E1-41D6-9471-0C97A70BD482}"/>
              </a:ext>
            </a:extLst>
          </p:cNvPr>
          <p:cNvSpPr>
            <a:spLocks noGrp="1"/>
          </p:cNvSpPr>
          <p:nvPr>
            <p:ph type="title"/>
          </p:nvPr>
        </p:nvSpPr>
        <p:spPr/>
        <p:txBody>
          <a:bodyPr/>
          <a:lstStyle/>
          <a:p>
            <a:r>
              <a:rPr lang="en-US" dirty="0"/>
              <a:t>Program Goals</a:t>
            </a:r>
          </a:p>
        </p:txBody>
      </p:sp>
      <p:sp>
        <p:nvSpPr>
          <p:cNvPr id="3" name="Content Placeholder 2">
            <a:extLst>
              <a:ext uri="{FF2B5EF4-FFF2-40B4-BE49-F238E27FC236}">
                <a16:creationId xmlns:a16="http://schemas.microsoft.com/office/drawing/2014/main" id="{801F0475-6625-403B-8C1C-CDCD1BB1EAAD}"/>
              </a:ext>
            </a:extLst>
          </p:cNvPr>
          <p:cNvSpPr>
            <a:spLocks noGrp="1"/>
          </p:cNvSpPr>
          <p:nvPr>
            <p:ph idx="1"/>
          </p:nvPr>
        </p:nvSpPr>
        <p:spPr>
          <a:xfrm>
            <a:off x="150864" y="1131290"/>
            <a:ext cx="11868683" cy="5028878"/>
          </a:xfrm>
        </p:spPr>
        <p:txBody>
          <a:bodyPr/>
          <a:lstStyle/>
          <a:p>
            <a:r>
              <a:rPr lang="en-US" sz="2400" dirty="0"/>
              <a:t>Improve educational services for children and youth in local, tribal, and State institutions who are neglected or delinquent children and youth, so that they have the opportunity to meet the same challenging State academic standards that all children in the State are expected to meet.</a:t>
            </a:r>
          </a:p>
          <a:p>
            <a:r>
              <a:rPr lang="en-US" sz="2400" dirty="0"/>
              <a:t>Provide these children and youth with services to successfully transition to further schooling or employment.</a:t>
            </a:r>
          </a:p>
          <a:p>
            <a:r>
              <a:rPr lang="en-US" sz="2400" dirty="0"/>
              <a:t>Prevent at-risk youth from dropping out of school, and to provide students who have dropped out, and children and youth returning from correctional facilities or institutions for neglected or delinquent children and youth, with a support system to ensure their continued education and the involvement of their families and communities.</a:t>
            </a:r>
          </a:p>
        </p:txBody>
      </p:sp>
      <p:sp>
        <p:nvSpPr>
          <p:cNvPr id="5" name="Slide Number Placeholder 4">
            <a:extLst>
              <a:ext uri="{FF2B5EF4-FFF2-40B4-BE49-F238E27FC236}">
                <a16:creationId xmlns:a16="http://schemas.microsoft.com/office/drawing/2014/main" id="{8349FB27-8BFA-44C5-9468-FFA4BE1ACF80}"/>
              </a:ext>
            </a:extLst>
          </p:cNvPr>
          <p:cNvSpPr>
            <a:spLocks noGrp="1"/>
          </p:cNvSpPr>
          <p:nvPr>
            <p:ph type="sldNum" sz="quarter" idx="12"/>
          </p:nvPr>
        </p:nvSpPr>
        <p:spPr/>
        <p:txBody>
          <a:bodyPr/>
          <a:lstStyle/>
          <a:p>
            <a:fld id="{A3D1C70C-36A2-44FC-A083-98959550CFF4}" type="slidenum">
              <a:rPr lang="en-US" smtClean="0"/>
              <a:t>44</a:t>
            </a:fld>
            <a:endParaRPr lang="en-US"/>
          </a:p>
        </p:txBody>
      </p:sp>
    </p:spTree>
    <p:extLst>
      <p:ext uri="{BB962C8B-B14F-4D97-AF65-F5344CB8AC3E}">
        <p14:creationId xmlns:p14="http://schemas.microsoft.com/office/powerpoint/2010/main" val="2399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32DF6-7913-4FBB-8A8B-7BD792985A83}"/>
              </a:ext>
            </a:extLst>
          </p:cNvPr>
          <p:cNvSpPr>
            <a:spLocks noGrp="1"/>
          </p:cNvSpPr>
          <p:nvPr>
            <p:ph type="title"/>
          </p:nvPr>
        </p:nvSpPr>
        <p:spPr/>
        <p:txBody>
          <a:bodyPr/>
          <a:lstStyle/>
          <a:p>
            <a:r>
              <a:rPr lang="en-US" dirty="0"/>
              <a:t>Use of Funds – Subpart 1</a:t>
            </a:r>
          </a:p>
        </p:txBody>
      </p:sp>
      <p:sp>
        <p:nvSpPr>
          <p:cNvPr id="3" name="Text Placeholder 2">
            <a:extLst>
              <a:ext uri="{FF2B5EF4-FFF2-40B4-BE49-F238E27FC236}">
                <a16:creationId xmlns:a16="http://schemas.microsoft.com/office/drawing/2014/main" id="{E8103699-A19C-4159-875F-3ACCB9B1AC17}"/>
              </a:ext>
            </a:extLst>
          </p:cNvPr>
          <p:cNvSpPr>
            <a:spLocks noGrp="1"/>
          </p:cNvSpPr>
          <p:nvPr>
            <p:ph type="body" sz="quarter" idx="11"/>
          </p:nvPr>
        </p:nvSpPr>
        <p:spPr/>
        <p:txBody>
          <a:bodyPr>
            <a:normAutofit/>
          </a:bodyPr>
          <a:lstStyle/>
          <a:p>
            <a:pPr lvl="1"/>
            <a:r>
              <a:rPr lang="en-US" sz="3600" dirty="0"/>
              <a:t>Programs and projects consistent with the State plan.</a:t>
            </a:r>
          </a:p>
          <a:p>
            <a:pPr lvl="1"/>
            <a:r>
              <a:rPr lang="en-US" sz="3600" dirty="0"/>
              <a:t>Programs and projects that provide participants with the knowledge and skills needed to successfully transition to post-secondary school, career and technical education, further education, or employment.</a:t>
            </a:r>
          </a:p>
        </p:txBody>
      </p:sp>
      <p:sp>
        <p:nvSpPr>
          <p:cNvPr id="4" name="Slide Number Placeholder 3">
            <a:extLst>
              <a:ext uri="{FF2B5EF4-FFF2-40B4-BE49-F238E27FC236}">
                <a16:creationId xmlns:a16="http://schemas.microsoft.com/office/drawing/2014/main" id="{88964698-03C8-4351-9075-CF5E0A8CE568}"/>
              </a:ext>
            </a:extLst>
          </p:cNvPr>
          <p:cNvSpPr>
            <a:spLocks noGrp="1"/>
          </p:cNvSpPr>
          <p:nvPr>
            <p:ph type="sldNum" sz="quarter" idx="10"/>
          </p:nvPr>
        </p:nvSpPr>
        <p:spPr/>
        <p:txBody>
          <a:bodyPr/>
          <a:lstStyle/>
          <a:p>
            <a:fld id="{A3D1C70C-36A2-44FC-A083-98959550CFF4}" type="slidenum">
              <a:rPr lang="en-US" smtClean="0"/>
              <a:pPr/>
              <a:t>45</a:t>
            </a:fld>
            <a:endParaRPr lang="en-US"/>
          </a:p>
        </p:txBody>
      </p:sp>
    </p:spTree>
    <p:extLst>
      <p:ext uri="{BB962C8B-B14F-4D97-AF65-F5344CB8AC3E}">
        <p14:creationId xmlns:p14="http://schemas.microsoft.com/office/powerpoint/2010/main" val="41370933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FCB6A-F8D4-4B1C-BED1-374FA27A2974}"/>
              </a:ext>
            </a:extLst>
          </p:cNvPr>
          <p:cNvSpPr>
            <a:spLocks noGrp="1"/>
          </p:cNvSpPr>
          <p:nvPr>
            <p:ph type="title"/>
          </p:nvPr>
        </p:nvSpPr>
        <p:spPr/>
        <p:txBody>
          <a:bodyPr/>
          <a:lstStyle/>
          <a:p>
            <a:r>
              <a:rPr lang="en-US" dirty="0"/>
              <a:t>Use of Funds – Subpart 2</a:t>
            </a:r>
          </a:p>
        </p:txBody>
      </p:sp>
      <p:sp>
        <p:nvSpPr>
          <p:cNvPr id="3" name="Content Placeholder 2">
            <a:extLst>
              <a:ext uri="{FF2B5EF4-FFF2-40B4-BE49-F238E27FC236}">
                <a16:creationId xmlns:a16="http://schemas.microsoft.com/office/drawing/2014/main" id="{B11457BC-A482-42A7-9178-A24D2737D516}"/>
              </a:ext>
            </a:extLst>
          </p:cNvPr>
          <p:cNvSpPr>
            <a:spLocks noGrp="1"/>
          </p:cNvSpPr>
          <p:nvPr>
            <p:ph idx="1"/>
          </p:nvPr>
        </p:nvSpPr>
        <p:spPr>
          <a:xfrm>
            <a:off x="146292" y="1430627"/>
            <a:ext cx="11890272" cy="4700350"/>
          </a:xfrm>
        </p:spPr>
        <p:txBody>
          <a:bodyPr/>
          <a:lstStyle/>
          <a:p>
            <a:r>
              <a:rPr lang="en-US" sz="2000" dirty="0"/>
              <a:t>Programs that serve children and youth returning to local schools from correctional facilities.</a:t>
            </a:r>
          </a:p>
          <a:p>
            <a:r>
              <a:rPr lang="en-US" sz="2000" dirty="0"/>
              <a:t>Dropout prevention programs.</a:t>
            </a:r>
          </a:p>
          <a:p>
            <a:r>
              <a:rPr lang="en-US" sz="2000" dirty="0"/>
              <a:t>Coordination of health and social services if there is a likelihood that the service, including day care, drug and alcohol counseling, mental health services, will help with individuals completing their education.</a:t>
            </a:r>
          </a:p>
          <a:p>
            <a:r>
              <a:rPr lang="en-US" sz="2000" dirty="0"/>
              <a:t>Special programs to meet unique academic needs of the children, including career and technical education, special education, career counseling, assistance in securing student loans or grants for post-secondary education.</a:t>
            </a:r>
          </a:p>
          <a:p>
            <a:r>
              <a:rPr lang="en-US" sz="2000" dirty="0"/>
              <a:t>Programs providing mentoring and peer mediation.</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8A720F41-9A79-4611-9879-873AE4FDCD77}"/>
              </a:ext>
            </a:extLst>
          </p:cNvPr>
          <p:cNvSpPr>
            <a:spLocks noGrp="1"/>
          </p:cNvSpPr>
          <p:nvPr>
            <p:ph type="sldNum" sz="quarter" idx="12"/>
          </p:nvPr>
        </p:nvSpPr>
        <p:spPr/>
        <p:txBody>
          <a:bodyPr/>
          <a:lstStyle/>
          <a:p>
            <a:fld id="{A3D1C70C-36A2-44FC-A083-98959550CFF4}" type="slidenum">
              <a:rPr lang="en-US" smtClean="0"/>
              <a:t>46</a:t>
            </a:fld>
            <a:endParaRPr lang="en-US"/>
          </a:p>
        </p:txBody>
      </p:sp>
    </p:spTree>
    <p:extLst>
      <p:ext uri="{BB962C8B-B14F-4D97-AF65-F5344CB8AC3E}">
        <p14:creationId xmlns:p14="http://schemas.microsoft.com/office/powerpoint/2010/main" val="502018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6A3ED-A014-4B2F-8F0F-D050B6889ED3}"/>
              </a:ext>
            </a:extLst>
          </p:cNvPr>
          <p:cNvSpPr>
            <a:spLocks noGrp="1"/>
          </p:cNvSpPr>
          <p:nvPr>
            <p:ph type="title"/>
          </p:nvPr>
        </p:nvSpPr>
        <p:spPr/>
        <p:txBody>
          <a:bodyPr/>
          <a:lstStyle/>
          <a:p>
            <a:r>
              <a:rPr lang="en-US" dirty="0"/>
              <a:t>FY23-24 TIPD Allocations</a:t>
            </a:r>
          </a:p>
        </p:txBody>
      </p:sp>
      <p:graphicFrame>
        <p:nvGraphicFramePr>
          <p:cNvPr id="6" name="Content Placeholder 5">
            <a:extLst>
              <a:ext uri="{FF2B5EF4-FFF2-40B4-BE49-F238E27FC236}">
                <a16:creationId xmlns:a16="http://schemas.microsoft.com/office/drawing/2014/main" id="{B9264FCB-9359-4B8E-94B9-0FEE87CE404D}"/>
              </a:ext>
            </a:extLst>
          </p:cNvPr>
          <p:cNvGraphicFramePr>
            <a:graphicFrameLocks noGrp="1"/>
          </p:cNvGraphicFramePr>
          <p:nvPr>
            <p:ph idx="1"/>
          </p:nvPr>
        </p:nvGraphicFramePr>
        <p:xfrm>
          <a:off x="497711" y="1632030"/>
          <a:ext cx="10933208" cy="1810210"/>
        </p:xfrm>
        <a:graphic>
          <a:graphicData uri="http://schemas.openxmlformats.org/drawingml/2006/table">
            <a:tbl>
              <a:tblPr firstRow="1" bandRow="1">
                <a:tableStyleId>{5C22544A-7EE6-4342-B048-85BDC9FD1C3A}</a:tableStyleId>
              </a:tblPr>
              <a:tblGrid>
                <a:gridCol w="8826398">
                  <a:extLst>
                    <a:ext uri="{9D8B030D-6E8A-4147-A177-3AD203B41FA5}">
                      <a16:colId xmlns:a16="http://schemas.microsoft.com/office/drawing/2014/main" val="2656526210"/>
                    </a:ext>
                  </a:extLst>
                </a:gridCol>
                <a:gridCol w="2106810">
                  <a:extLst>
                    <a:ext uri="{9D8B030D-6E8A-4147-A177-3AD203B41FA5}">
                      <a16:colId xmlns:a16="http://schemas.microsoft.com/office/drawing/2014/main" val="1634812158"/>
                    </a:ext>
                  </a:extLst>
                </a:gridCol>
              </a:tblGrid>
              <a:tr h="325787">
                <a:tc>
                  <a:txBody>
                    <a:bodyPr/>
                    <a:lstStyle/>
                    <a:p>
                      <a:r>
                        <a:rPr lang="en-US" dirty="0"/>
                        <a:t>TIPD, Subpart 1</a:t>
                      </a:r>
                    </a:p>
                    <a:p>
                      <a:endParaRPr lang="en-US" dirty="0"/>
                    </a:p>
                  </a:txBody>
                  <a:tcPr/>
                </a:tc>
                <a:tc>
                  <a:txBody>
                    <a:bodyPr/>
                    <a:lstStyle/>
                    <a:p>
                      <a:pPr algn="ctr"/>
                      <a:r>
                        <a:rPr lang="en-US" dirty="0"/>
                        <a:t>Allocation</a:t>
                      </a:r>
                    </a:p>
                  </a:txBody>
                  <a:tcPr/>
                </a:tc>
                <a:extLst>
                  <a:ext uri="{0D108BD9-81ED-4DB2-BD59-A6C34878D82A}">
                    <a16:rowId xmlns:a16="http://schemas.microsoft.com/office/drawing/2014/main" val="2921110177"/>
                  </a:ext>
                </a:extLst>
              </a:tr>
              <a:tr h="325787">
                <a:tc>
                  <a:txBody>
                    <a:bodyPr/>
                    <a:lstStyle/>
                    <a:p>
                      <a:r>
                        <a:rPr lang="en-US" dirty="0"/>
                        <a:t>Department of Corrections (DOC)</a:t>
                      </a:r>
                    </a:p>
                  </a:txBody>
                  <a:tcPr/>
                </a:tc>
                <a:tc>
                  <a:txBody>
                    <a:bodyPr/>
                    <a:lstStyle/>
                    <a:p>
                      <a:pPr algn="r"/>
                      <a:r>
                        <a:rPr lang="en-US" dirty="0"/>
                        <a:t>$168,609</a:t>
                      </a:r>
                    </a:p>
                  </a:txBody>
                  <a:tcPr/>
                </a:tc>
                <a:extLst>
                  <a:ext uri="{0D108BD9-81ED-4DB2-BD59-A6C34878D82A}">
                    <a16:rowId xmlns:a16="http://schemas.microsoft.com/office/drawing/2014/main" val="2252395785"/>
                  </a:ext>
                </a:extLst>
              </a:tr>
              <a:tr h="325787">
                <a:tc>
                  <a:txBody>
                    <a:bodyPr/>
                    <a:lstStyle/>
                    <a:p>
                      <a:r>
                        <a:rPr lang="en-US" dirty="0"/>
                        <a:t>Department of Children and Families (DCF)</a:t>
                      </a:r>
                    </a:p>
                  </a:txBody>
                  <a:tcPr/>
                </a:tc>
                <a:tc>
                  <a:txBody>
                    <a:bodyPr/>
                    <a:lstStyle/>
                    <a:p>
                      <a:pPr algn="r"/>
                      <a:r>
                        <a:rPr lang="en-US" dirty="0"/>
                        <a:t>$1,014,374</a:t>
                      </a:r>
                    </a:p>
                  </a:txBody>
                  <a:tcPr/>
                </a:tc>
                <a:extLst>
                  <a:ext uri="{0D108BD9-81ED-4DB2-BD59-A6C34878D82A}">
                    <a16:rowId xmlns:a16="http://schemas.microsoft.com/office/drawing/2014/main" val="219988616"/>
                  </a:ext>
                </a:extLst>
              </a:tr>
              <a:tr h="438610">
                <a:tc>
                  <a:txBody>
                    <a:bodyPr/>
                    <a:lstStyle/>
                    <a:p>
                      <a:pPr marL="0" indent="0">
                        <a:buNone/>
                      </a:pPr>
                      <a:r>
                        <a:rPr lang="en-US" dirty="0"/>
                        <a:t>Juvenile Justice Commission (JJC) and Juvenile Detention Centers (JDC)</a:t>
                      </a:r>
                    </a:p>
                  </a:txBody>
                  <a:tcPr/>
                </a:tc>
                <a:tc>
                  <a:txBody>
                    <a:bodyPr/>
                    <a:lstStyle/>
                    <a:p>
                      <a:pPr algn="r"/>
                      <a:r>
                        <a:rPr lang="en-US" dirty="0"/>
                        <a:t>$380,730</a:t>
                      </a:r>
                    </a:p>
                  </a:txBody>
                  <a:tcPr/>
                </a:tc>
                <a:extLst>
                  <a:ext uri="{0D108BD9-81ED-4DB2-BD59-A6C34878D82A}">
                    <a16:rowId xmlns:a16="http://schemas.microsoft.com/office/drawing/2014/main" val="1935250994"/>
                  </a:ext>
                </a:extLst>
              </a:tr>
            </a:tbl>
          </a:graphicData>
        </a:graphic>
      </p:graphicFrame>
      <p:sp>
        <p:nvSpPr>
          <p:cNvPr id="5" name="Slide Number Placeholder 4">
            <a:extLst>
              <a:ext uri="{FF2B5EF4-FFF2-40B4-BE49-F238E27FC236}">
                <a16:creationId xmlns:a16="http://schemas.microsoft.com/office/drawing/2014/main" id="{EE604FC1-2710-4567-A7E0-8987E4FD46DD}"/>
              </a:ext>
            </a:extLst>
          </p:cNvPr>
          <p:cNvSpPr>
            <a:spLocks noGrp="1"/>
          </p:cNvSpPr>
          <p:nvPr>
            <p:ph type="sldNum" sz="quarter" idx="12"/>
          </p:nvPr>
        </p:nvSpPr>
        <p:spPr/>
        <p:txBody>
          <a:bodyPr/>
          <a:lstStyle/>
          <a:p>
            <a:fld id="{A3D1C70C-36A2-44FC-A083-98959550CFF4}" type="slidenum">
              <a:rPr lang="en-US" smtClean="0"/>
              <a:t>47</a:t>
            </a:fld>
            <a:endParaRPr lang="en-US"/>
          </a:p>
        </p:txBody>
      </p:sp>
    </p:spTree>
    <p:extLst>
      <p:ext uri="{BB962C8B-B14F-4D97-AF65-F5344CB8AC3E}">
        <p14:creationId xmlns:p14="http://schemas.microsoft.com/office/powerpoint/2010/main" val="61720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4A86A-81D0-431A-BDB1-A5F9B8D2AF46}"/>
              </a:ext>
            </a:extLst>
          </p:cNvPr>
          <p:cNvSpPr>
            <a:spLocks noGrp="1"/>
          </p:cNvSpPr>
          <p:nvPr>
            <p:ph type="title"/>
          </p:nvPr>
        </p:nvSpPr>
        <p:spPr/>
        <p:txBody>
          <a:bodyPr/>
          <a:lstStyle/>
          <a:p>
            <a:r>
              <a:rPr lang="en-US" dirty="0"/>
              <a:t>FY23-24 TIPD Allocations (2 of 2)</a:t>
            </a:r>
          </a:p>
        </p:txBody>
      </p:sp>
      <p:sp>
        <p:nvSpPr>
          <p:cNvPr id="4" name="Slide Number Placeholder 3">
            <a:extLst>
              <a:ext uri="{FF2B5EF4-FFF2-40B4-BE49-F238E27FC236}">
                <a16:creationId xmlns:a16="http://schemas.microsoft.com/office/drawing/2014/main" id="{3CE0C2F6-BCA3-45CB-AF0F-51FE20B3031A}"/>
              </a:ext>
            </a:extLst>
          </p:cNvPr>
          <p:cNvSpPr>
            <a:spLocks noGrp="1"/>
          </p:cNvSpPr>
          <p:nvPr>
            <p:ph type="sldNum" sz="quarter" idx="10"/>
          </p:nvPr>
        </p:nvSpPr>
        <p:spPr/>
        <p:txBody>
          <a:bodyPr/>
          <a:lstStyle/>
          <a:p>
            <a:fld id="{A3D1C70C-36A2-44FC-A083-98959550CFF4}" type="slidenum">
              <a:rPr lang="en-US" smtClean="0"/>
              <a:pPr/>
              <a:t>48</a:t>
            </a:fld>
            <a:endParaRPr lang="en-US"/>
          </a:p>
        </p:txBody>
      </p:sp>
      <p:graphicFrame>
        <p:nvGraphicFramePr>
          <p:cNvPr id="6" name="Table 5">
            <a:extLst>
              <a:ext uri="{FF2B5EF4-FFF2-40B4-BE49-F238E27FC236}">
                <a16:creationId xmlns:a16="http://schemas.microsoft.com/office/drawing/2014/main" id="{ABF8B6B3-6EF2-433A-B97E-B865FD62BBD2}"/>
              </a:ext>
            </a:extLst>
          </p:cNvPr>
          <p:cNvGraphicFramePr>
            <a:graphicFrameLocks noGrp="1"/>
          </p:cNvGraphicFramePr>
          <p:nvPr/>
        </p:nvGraphicFramePr>
        <p:xfrm>
          <a:off x="498764" y="1357745"/>
          <a:ext cx="10418618" cy="3380020"/>
        </p:xfrm>
        <a:graphic>
          <a:graphicData uri="http://schemas.openxmlformats.org/drawingml/2006/table">
            <a:tbl>
              <a:tblPr firstRow="1" bandRow="1">
                <a:tableStyleId>{5C22544A-7EE6-4342-B048-85BDC9FD1C3A}</a:tableStyleId>
              </a:tblPr>
              <a:tblGrid>
                <a:gridCol w="8285018">
                  <a:extLst>
                    <a:ext uri="{9D8B030D-6E8A-4147-A177-3AD203B41FA5}">
                      <a16:colId xmlns:a16="http://schemas.microsoft.com/office/drawing/2014/main" val="2412833630"/>
                    </a:ext>
                  </a:extLst>
                </a:gridCol>
                <a:gridCol w="2133600">
                  <a:extLst>
                    <a:ext uri="{9D8B030D-6E8A-4147-A177-3AD203B41FA5}">
                      <a16:colId xmlns:a16="http://schemas.microsoft.com/office/drawing/2014/main" val="638042451"/>
                    </a:ext>
                  </a:extLst>
                </a:gridCol>
              </a:tblGrid>
              <a:tr h="1330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TIPD, Subpart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Allocation</a:t>
                      </a:r>
                    </a:p>
                  </a:txBody>
                  <a:tcPr/>
                </a:tc>
                <a:extLst>
                  <a:ext uri="{0D108BD9-81ED-4DB2-BD59-A6C34878D82A}">
                    <a16:rowId xmlns:a16="http://schemas.microsoft.com/office/drawing/2014/main" val="1987571274"/>
                  </a:ext>
                </a:extLst>
              </a:tr>
              <a:tr h="482139">
                <a:tc>
                  <a:txBody>
                    <a:bodyPr/>
                    <a:lstStyle/>
                    <a:p>
                      <a:r>
                        <a:rPr lang="en-US" dirty="0"/>
                        <a:t>Bergen County Juvenile Detention Center</a:t>
                      </a:r>
                    </a:p>
                  </a:txBody>
                  <a:tcPr/>
                </a:tc>
                <a:tc>
                  <a:txBody>
                    <a:bodyPr/>
                    <a:lstStyle/>
                    <a:p>
                      <a:pPr algn="r"/>
                      <a:r>
                        <a:rPr lang="en-US" dirty="0"/>
                        <a:t>$ 23,061</a:t>
                      </a:r>
                    </a:p>
                  </a:txBody>
                  <a:tcPr/>
                </a:tc>
                <a:extLst>
                  <a:ext uri="{0D108BD9-81ED-4DB2-BD59-A6C34878D82A}">
                    <a16:rowId xmlns:a16="http://schemas.microsoft.com/office/drawing/2014/main" val="2568889233"/>
                  </a:ext>
                </a:extLst>
              </a:tr>
              <a:tr h="374073">
                <a:tc>
                  <a:txBody>
                    <a:bodyPr/>
                    <a:lstStyle/>
                    <a:p>
                      <a:r>
                        <a:rPr lang="en-US" dirty="0"/>
                        <a:t>Camden County Juvenile Detention Center</a:t>
                      </a:r>
                    </a:p>
                  </a:txBody>
                  <a:tcPr/>
                </a:tc>
                <a:tc>
                  <a:txBody>
                    <a:bodyPr/>
                    <a:lstStyle/>
                    <a:p>
                      <a:pPr algn="r"/>
                      <a:r>
                        <a:rPr lang="en-US" dirty="0"/>
                        <a:t>$161,427</a:t>
                      </a:r>
                    </a:p>
                  </a:txBody>
                  <a:tcPr/>
                </a:tc>
                <a:extLst>
                  <a:ext uri="{0D108BD9-81ED-4DB2-BD59-A6C34878D82A}">
                    <a16:rowId xmlns:a16="http://schemas.microsoft.com/office/drawing/2014/main" val="4067782658"/>
                  </a:ext>
                </a:extLst>
              </a:tr>
              <a:tr h="470932">
                <a:tc>
                  <a:txBody>
                    <a:bodyPr/>
                    <a:lstStyle/>
                    <a:p>
                      <a:r>
                        <a:rPr lang="en-US" dirty="0"/>
                        <a:t>Essex County Juvenile Detention Center</a:t>
                      </a:r>
                    </a:p>
                  </a:txBody>
                  <a:tcPr/>
                </a:tc>
                <a:tc>
                  <a:txBody>
                    <a:bodyPr/>
                    <a:lstStyle/>
                    <a:p>
                      <a:pPr algn="r"/>
                      <a:r>
                        <a:rPr lang="en-US" dirty="0"/>
                        <a:t>$376,664</a:t>
                      </a:r>
                    </a:p>
                  </a:txBody>
                  <a:tcPr/>
                </a:tc>
                <a:extLst>
                  <a:ext uri="{0D108BD9-81ED-4DB2-BD59-A6C34878D82A}">
                    <a16:rowId xmlns:a16="http://schemas.microsoft.com/office/drawing/2014/main" val="1028218203"/>
                  </a:ext>
                </a:extLst>
              </a:tr>
              <a:tr h="470932">
                <a:tc>
                  <a:txBody>
                    <a:bodyPr/>
                    <a:lstStyle/>
                    <a:p>
                      <a:r>
                        <a:rPr lang="en-US" dirty="0"/>
                        <a:t>Middlesex County Juvenile Detention Center</a:t>
                      </a:r>
                    </a:p>
                  </a:txBody>
                  <a:tcPr/>
                </a:tc>
                <a:tc>
                  <a:txBody>
                    <a:bodyPr/>
                    <a:lstStyle/>
                    <a:p>
                      <a:pPr algn="r"/>
                      <a:r>
                        <a:rPr lang="en-US" dirty="0"/>
                        <a:t>$204,987</a:t>
                      </a:r>
                    </a:p>
                  </a:txBody>
                  <a:tcPr/>
                </a:tc>
                <a:extLst>
                  <a:ext uri="{0D108BD9-81ED-4DB2-BD59-A6C34878D82A}">
                    <a16:rowId xmlns:a16="http://schemas.microsoft.com/office/drawing/2014/main" val="3346561885"/>
                  </a:ext>
                </a:extLst>
              </a:tr>
              <a:tr h="470932">
                <a:tc>
                  <a:txBody>
                    <a:bodyPr/>
                    <a:lstStyle/>
                    <a:p>
                      <a:r>
                        <a:rPr lang="en-US" dirty="0"/>
                        <a:t>Morris County Juvenile Detention Center</a:t>
                      </a:r>
                    </a:p>
                  </a:txBody>
                  <a:tcPr/>
                </a:tc>
                <a:tc>
                  <a:txBody>
                    <a:bodyPr/>
                    <a:lstStyle/>
                    <a:p>
                      <a:pPr algn="r"/>
                      <a:r>
                        <a:rPr lang="en-US" dirty="0"/>
                        <a:t>$46,122</a:t>
                      </a:r>
                    </a:p>
                  </a:txBody>
                  <a:tcPr/>
                </a:tc>
                <a:extLst>
                  <a:ext uri="{0D108BD9-81ED-4DB2-BD59-A6C34878D82A}">
                    <a16:rowId xmlns:a16="http://schemas.microsoft.com/office/drawing/2014/main" val="446626739"/>
                  </a:ext>
                </a:extLst>
              </a:tr>
              <a:tr h="470932">
                <a:tc>
                  <a:txBody>
                    <a:bodyPr/>
                    <a:lstStyle/>
                    <a:p>
                      <a:r>
                        <a:rPr lang="en-US" dirty="0"/>
                        <a:t>Ocean County Juvenile Detention Center</a:t>
                      </a:r>
                    </a:p>
                  </a:txBody>
                  <a:tcPr/>
                </a:tc>
                <a:tc>
                  <a:txBody>
                    <a:bodyPr/>
                    <a:lstStyle/>
                    <a:p>
                      <a:pPr algn="r"/>
                      <a:r>
                        <a:rPr lang="en-US" dirty="0"/>
                        <a:t>$48,684</a:t>
                      </a:r>
                    </a:p>
                  </a:txBody>
                  <a:tcPr/>
                </a:tc>
                <a:extLst>
                  <a:ext uri="{0D108BD9-81ED-4DB2-BD59-A6C34878D82A}">
                    <a16:rowId xmlns:a16="http://schemas.microsoft.com/office/drawing/2014/main" val="3495512413"/>
                  </a:ext>
                </a:extLst>
              </a:tr>
            </a:tbl>
          </a:graphicData>
        </a:graphic>
      </p:graphicFrame>
    </p:spTree>
    <p:extLst>
      <p:ext uri="{BB962C8B-B14F-4D97-AF65-F5344CB8AC3E}">
        <p14:creationId xmlns:p14="http://schemas.microsoft.com/office/powerpoint/2010/main" val="6014529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839A-EE4B-45D3-866A-104EFADDCDE1}"/>
              </a:ext>
            </a:extLst>
          </p:cNvPr>
          <p:cNvSpPr>
            <a:spLocks noGrp="1"/>
          </p:cNvSpPr>
          <p:nvPr>
            <p:ph type="title"/>
          </p:nvPr>
        </p:nvSpPr>
        <p:spPr/>
        <p:txBody>
          <a:bodyPr/>
          <a:lstStyle/>
          <a:p>
            <a:r>
              <a:rPr lang="en-US" sz="2800" dirty="0"/>
              <a:t>FY23 Monitoring and Follow-Up Monitoring Review (1 of 3)</a:t>
            </a:r>
          </a:p>
        </p:txBody>
      </p:sp>
      <p:sp>
        <p:nvSpPr>
          <p:cNvPr id="3" name="Text Placeholder 2">
            <a:extLst>
              <a:ext uri="{FF2B5EF4-FFF2-40B4-BE49-F238E27FC236}">
                <a16:creationId xmlns:a16="http://schemas.microsoft.com/office/drawing/2014/main" id="{2BE16E30-D286-496B-92E4-F0191149CC55}"/>
              </a:ext>
            </a:extLst>
          </p:cNvPr>
          <p:cNvSpPr>
            <a:spLocks noGrp="1"/>
          </p:cNvSpPr>
          <p:nvPr>
            <p:ph type="body" sz="quarter" idx="11"/>
          </p:nvPr>
        </p:nvSpPr>
        <p:spPr/>
        <p:txBody>
          <a:bodyPr>
            <a:normAutofit fontScale="85000" lnSpcReduction="20000"/>
          </a:bodyPr>
          <a:lstStyle/>
          <a:p>
            <a:pPr marL="0" indent="0">
              <a:lnSpc>
                <a:spcPct val="100000"/>
              </a:lnSpc>
              <a:buNone/>
            </a:pPr>
            <a:r>
              <a:rPr lang="en-US" sz="3400" dirty="0"/>
              <a:t>Department of Children and Families  - Completed</a:t>
            </a:r>
          </a:p>
          <a:p>
            <a:pPr marL="0" indent="0">
              <a:lnSpc>
                <a:spcPct val="100000"/>
              </a:lnSpc>
              <a:buNone/>
            </a:pPr>
            <a:r>
              <a:rPr lang="en-US" sz="3400" dirty="0"/>
              <a:t>	Monitoring</a:t>
            </a:r>
          </a:p>
          <a:p>
            <a:pPr lvl="3">
              <a:lnSpc>
                <a:spcPct val="100000"/>
              </a:lnSpc>
            </a:pPr>
            <a:r>
              <a:rPr lang="en-US" sz="2200" dirty="0"/>
              <a:t>Burlington Campus</a:t>
            </a:r>
          </a:p>
          <a:p>
            <a:pPr lvl="3">
              <a:lnSpc>
                <a:spcPct val="100000"/>
              </a:lnSpc>
            </a:pPr>
            <a:r>
              <a:rPr lang="en-US" sz="2200" dirty="0"/>
              <a:t>Cumberland Campus</a:t>
            </a:r>
          </a:p>
          <a:p>
            <a:pPr lvl="3">
              <a:lnSpc>
                <a:spcPct val="100000"/>
              </a:lnSpc>
            </a:pPr>
            <a:r>
              <a:rPr lang="en-US" sz="2200" dirty="0"/>
              <a:t>Ocean Campus</a:t>
            </a:r>
          </a:p>
          <a:p>
            <a:pPr marL="0" indent="0">
              <a:lnSpc>
                <a:spcPct val="100000"/>
              </a:lnSpc>
              <a:buNone/>
            </a:pPr>
            <a:r>
              <a:rPr lang="en-US" sz="3400" dirty="0"/>
              <a:t>	Follow-Up Monitoring</a:t>
            </a:r>
          </a:p>
          <a:p>
            <a:pPr lvl="3">
              <a:lnSpc>
                <a:spcPct val="100000"/>
              </a:lnSpc>
            </a:pPr>
            <a:r>
              <a:rPr lang="en-US" sz="2200" dirty="0"/>
              <a:t>Atlantic Campus</a:t>
            </a:r>
          </a:p>
          <a:p>
            <a:pPr lvl="3">
              <a:lnSpc>
                <a:spcPct val="100000"/>
              </a:lnSpc>
            </a:pPr>
            <a:r>
              <a:rPr lang="en-US" sz="2200" dirty="0"/>
              <a:t>Cape May Campus</a:t>
            </a:r>
          </a:p>
          <a:p>
            <a:pPr lvl="3">
              <a:lnSpc>
                <a:spcPct val="100000"/>
              </a:lnSpc>
            </a:pPr>
            <a:r>
              <a:rPr lang="en-US" sz="2200" dirty="0"/>
              <a:t>Monmouth Campus</a:t>
            </a:r>
          </a:p>
          <a:p>
            <a:pPr marL="0" indent="0">
              <a:lnSpc>
                <a:spcPct val="100000"/>
              </a:lnSpc>
              <a:buNone/>
            </a:pPr>
            <a:endParaRPr lang="en-US" sz="3400" dirty="0"/>
          </a:p>
          <a:p>
            <a:pPr marL="0" indent="0">
              <a:lnSpc>
                <a:spcPct val="100000"/>
              </a:lnSpc>
              <a:buNone/>
            </a:pPr>
            <a:endParaRPr lang="en-US" sz="3400" dirty="0"/>
          </a:p>
          <a:p>
            <a:pPr marL="0" indent="0">
              <a:buNone/>
            </a:pPr>
            <a:endParaRPr lang="en-US" dirty="0"/>
          </a:p>
        </p:txBody>
      </p:sp>
      <p:sp>
        <p:nvSpPr>
          <p:cNvPr id="4" name="Slide Number Placeholder 3">
            <a:extLst>
              <a:ext uri="{FF2B5EF4-FFF2-40B4-BE49-F238E27FC236}">
                <a16:creationId xmlns:a16="http://schemas.microsoft.com/office/drawing/2014/main" id="{6458D88F-09A5-478F-8F26-F98FF5DD2155}"/>
              </a:ext>
            </a:extLst>
          </p:cNvPr>
          <p:cNvSpPr>
            <a:spLocks noGrp="1"/>
          </p:cNvSpPr>
          <p:nvPr>
            <p:ph type="sldNum" sz="quarter" idx="10"/>
          </p:nvPr>
        </p:nvSpPr>
        <p:spPr/>
        <p:txBody>
          <a:bodyPr/>
          <a:lstStyle/>
          <a:p>
            <a:fld id="{A3D1C70C-36A2-44FC-A083-98959550CFF4}" type="slidenum">
              <a:rPr lang="en-US" smtClean="0"/>
              <a:pPr/>
              <a:t>49</a:t>
            </a:fld>
            <a:endParaRPr lang="en-US"/>
          </a:p>
        </p:txBody>
      </p:sp>
    </p:spTree>
    <p:extLst>
      <p:ext uri="{BB962C8B-B14F-4D97-AF65-F5344CB8AC3E}">
        <p14:creationId xmlns:p14="http://schemas.microsoft.com/office/powerpoint/2010/main" val="3088163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Lst>
          </p:cNvPr>
          <p:cNvSpPr>
            <a:spLocks noGrp="1"/>
          </p:cNvSpPr>
          <p:nvPr>
            <p:ph type="ctrTitle"/>
          </p:nvPr>
        </p:nvSpPr>
        <p:spPr>
          <a:xfrm>
            <a:off x="0" y="1278383"/>
            <a:ext cx="12191999" cy="4196141"/>
          </a:xfrm>
          <a:prstGeom prst="rect">
            <a:avLst/>
          </a:prstGeom>
        </p:spPr>
        <p:txBody>
          <a:bodyPr/>
          <a:lstStyle/>
          <a:p>
            <a:r>
              <a:rPr lang="en-US" sz="4400" dirty="0">
                <a:solidFill>
                  <a:schemeClr val="tx1"/>
                </a:solidFill>
              </a:rPr>
              <a:t> </a:t>
            </a:r>
            <a:br>
              <a:rPr lang="en-US" sz="2800" b="0" dirty="0">
                <a:solidFill>
                  <a:schemeClr val="tx1"/>
                </a:solidFill>
              </a:rPr>
            </a:br>
            <a:r>
              <a:rPr lang="en-US" b="0" i="1" dirty="0">
                <a:solidFill>
                  <a:schemeClr val="tx1"/>
                </a:solidFill>
              </a:rPr>
              <a:t>Acknowledgement of the Passing of </a:t>
            </a:r>
            <a:br>
              <a:rPr lang="en-US" b="0" i="1" dirty="0">
                <a:solidFill>
                  <a:schemeClr val="tx1"/>
                </a:solidFill>
              </a:rPr>
            </a:br>
            <a:r>
              <a:rPr lang="en-US" b="0" i="1" dirty="0">
                <a:solidFill>
                  <a:schemeClr val="tx1"/>
                </a:solidFill>
              </a:rPr>
              <a:t>Andrea Sunderville</a:t>
            </a:r>
            <a:br>
              <a:rPr lang="en-US" sz="3600" b="0" i="1" dirty="0">
                <a:solidFill>
                  <a:schemeClr val="tx1"/>
                </a:solidFill>
              </a:rPr>
            </a:br>
            <a:br>
              <a:rPr lang="en-US" sz="2800" b="0" i="1" dirty="0">
                <a:solidFill>
                  <a:schemeClr val="tx1"/>
                </a:solidFill>
              </a:rPr>
            </a:br>
            <a:br>
              <a:rPr lang="en-US" sz="2800" b="0" dirty="0">
                <a:solidFill>
                  <a:schemeClr val="tx1"/>
                </a:solidFill>
              </a:rPr>
            </a:br>
            <a:r>
              <a:rPr lang="en-US" sz="2800" b="0" dirty="0">
                <a:solidFill>
                  <a:schemeClr val="tx1"/>
                </a:solidFill>
              </a:rPr>
              <a:t>Dr. A. Charles Wright, </a:t>
            </a:r>
            <a:br>
              <a:rPr lang="en-US" sz="2800" b="0" dirty="0">
                <a:solidFill>
                  <a:schemeClr val="tx1"/>
                </a:solidFill>
              </a:rPr>
            </a:br>
            <a:r>
              <a:rPr lang="en-US" sz="2800" b="0" dirty="0">
                <a:solidFill>
                  <a:schemeClr val="tx1"/>
                </a:solidFill>
              </a:rPr>
              <a:t>Executive Director/Deputy Assistant Commissioner</a:t>
            </a:r>
            <a:br>
              <a:rPr lang="en-US" sz="2800" b="0" dirty="0">
                <a:solidFill>
                  <a:schemeClr val="tx1"/>
                </a:solidFill>
              </a:rPr>
            </a:br>
            <a:r>
              <a:rPr lang="en-US" sz="2800" b="0" dirty="0">
                <a:solidFill>
                  <a:schemeClr val="tx1"/>
                </a:solidFill>
              </a:rPr>
              <a:t>Division of Educational Services</a:t>
            </a:r>
            <a:br>
              <a:rPr lang="en-US" sz="2800" dirty="0">
                <a:solidFill>
                  <a:schemeClr val="tx1"/>
                </a:solidFill>
              </a:rPr>
            </a:br>
            <a:endParaRPr lang="en-US" sz="2800" dirty="0">
              <a:solidFill>
                <a:schemeClr val="tx1"/>
              </a:solidFill>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a:xfrm flipV="1">
            <a:off x="2" y="5756910"/>
            <a:ext cx="12191998" cy="186690"/>
          </a:xfrm>
        </p:spPr>
        <p:txBody>
          <a:bodyPr>
            <a:normAutofit fontScale="25000" lnSpcReduction="20000"/>
          </a:bodyPr>
          <a:lstStyle/>
          <a:p>
            <a:endParaRPr lang="en-US" dirty="0"/>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3838031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CD6-AB47-49C7-AB3F-B8AB9E082716}"/>
              </a:ext>
            </a:extLst>
          </p:cNvPr>
          <p:cNvSpPr>
            <a:spLocks noGrp="1"/>
          </p:cNvSpPr>
          <p:nvPr>
            <p:ph type="title"/>
          </p:nvPr>
        </p:nvSpPr>
        <p:spPr/>
        <p:txBody>
          <a:bodyPr/>
          <a:lstStyle/>
          <a:p>
            <a:r>
              <a:rPr lang="en-US" sz="2800" dirty="0"/>
              <a:t>FY23 Monitoring and Follow-Up Monitoring Review (2 of 3)</a:t>
            </a:r>
          </a:p>
        </p:txBody>
      </p:sp>
      <p:sp>
        <p:nvSpPr>
          <p:cNvPr id="3" name="Text Placeholder 2">
            <a:extLst>
              <a:ext uri="{FF2B5EF4-FFF2-40B4-BE49-F238E27FC236}">
                <a16:creationId xmlns:a16="http://schemas.microsoft.com/office/drawing/2014/main" id="{CE648C93-393F-4645-8538-314D3D441A86}"/>
              </a:ext>
            </a:extLst>
          </p:cNvPr>
          <p:cNvSpPr>
            <a:spLocks noGrp="1"/>
          </p:cNvSpPr>
          <p:nvPr>
            <p:ph type="body" sz="quarter" idx="11"/>
          </p:nvPr>
        </p:nvSpPr>
        <p:spPr/>
        <p:txBody>
          <a:bodyPr/>
          <a:lstStyle/>
          <a:p>
            <a:pPr marL="0" indent="0">
              <a:lnSpc>
                <a:spcPct val="100000"/>
              </a:lnSpc>
              <a:buNone/>
            </a:pPr>
            <a:r>
              <a:rPr lang="en-US" sz="3400" dirty="0"/>
              <a:t>Department of Corrections</a:t>
            </a:r>
          </a:p>
          <a:p>
            <a:pPr marL="0" indent="0">
              <a:lnSpc>
                <a:spcPct val="100000"/>
              </a:lnSpc>
              <a:buNone/>
            </a:pPr>
            <a:r>
              <a:rPr lang="en-US" sz="3400" dirty="0"/>
              <a:t>	Follow-Up Monitoring - Completed</a:t>
            </a:r>
          </a:p>
          <a:p>
            <a:pPr lvl="3">
              <a:lnSpc>
                <a:spcPct val="100000"/>
              </a:lnSpc>
            </a:pPr>
            <a:r>
              <a:rPr lang="en-US" sz="2600" dirty="0"/>
              <a:t>	Garden State Correctional Facility</a:t>
            </a:r>
          </a:p>
          <a:p>
            <a:endParaRPr lang="en-US" dirty="0"/>
          </a:p>
        </p:txBody>
      </p:sp>
      <p:sp>
        <p:nvSpPr>
          <p:cNvPr id="4" name="Slide Number Placeholder 3">
            <a:extLst>
              <a:ext uri="{FF2B5EF4-FFF2-40B4-BE49-F238E27FC236}">
                <a16:creationId xmlns:a16="http://schemas.microsoft.com/office/drawing/2014/main" id="{EE3D8FFB-F627-4E02-838B-A1F6C1345E3A}"/>
              </a:ext>
            </a:extLst>
          </p:cNvPr>
          <p:cNvSpPr>
            <a:spLocks noGrp="1"/>
          </p:cNvSpPr>
          <p:nvPr>
            <p:ph type="sldNum" sz="quarter" idx="10"/>
          </p:nvPr>
        </p:nvSpPr>
        <p:spPr/>
        <p:txBody>
          <a:bodyPr/>
          <a:lstStyle/>
          <a:p>
            <a:fld id="{A3D1C70C-36A2-44FC-A083-98959550CFF4}" type="slidenum">
              <a:rPr lang="en-US" smtClean="0"/>
              <a:pPr/>
              <a:t>50</a:t>
            </a:fld>
            <a:endParaRPr lang="en-US"/>
          </a:p>
        </p:txBody>
      </p:sp>
    </p:spTree>
    <p:extLst>
      <p:ext uri="{BB962C8B-B14F-4D97-AF65-F5344CB8AC3E}">
        <p14:creationId xmlns:p14="http://schemas.microsoft.com/office/powerpoint/2010/main" val="25706213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CCF3-D224-4BBB-B181-06F0D69DF442}"/>
              </a:ext>
            </a:extLst>
          </p:cNvPr>
          <p:cNvSpPr>
            <a:spLocks noGrp="1"/>
          </p:cNvSpPr>
          <p:nvPr>
            <p:ph type="title"/>
          </p:nvPr>
        </p:nvSpPr>
        <p:spPr/>
        <p:txBody>
          <a:bodyPr/>
          <a:lstStyle/>
          <a:p>
            <a:r>
              <a:rPr lang="en-US" sz="2800" dirty="0"/>
              <a:t>FY23 Monitoring and Follow-Up Monitoring Review (3 of 3)</a:t>
            </a:r>
          </a:p>
        </p:txBody>
      </p:sp>
      <p:sp>
        <p:nvSpPr>
          <p:cNvPr id="3" name="Text Placeholder 2">
            <a:extLst>
              <a:ext uri="{FF2B5EF4-FFF2-40B4-BE49-F238E27FC236}">
                <a16:creationId xmlns:a16="http://schemas.microsoft.com/office/drawing/2014/main" id="{A255AF97-DA16-486D-BB3A-CCEC0A57727D}"/>
              </a:ext>
            </a:extLst>
          </p:cNvPr>
          <p:cNvSpPr>
            <a:spLocks noGrp="1"/>
          </p:cNvSpPr>
          <p:nvPr>
            <p:ph type="body" sz="quarter" idx="11"/>
          </p:nvPr>
        </p:nvSpPr>
        <p:spPr/>
        <p:txBody>
          <a:bodyPr>
            <a:normAutofit fontScale="70000" lnSpcReduction="20000"/>
          </a:bodyPr>
          <a:lstStyle/>
          <a:p>
            <a:pPr marL="0" indent="0">
              <a:buNone/>
            </a:pPr>
            <a:r>
              <a:rPr lang="en-US" sz="3600" dirty="0"/>
              <a:t>Juvenile Justice Commission – Partially Completed</a:t>
            </a:r>
          </a:p>
          <a:p>
            <a:pPr marL="0" indent="0">
              <a:buNone/>
            </a:pPr>
            <a:r>
              <a:rPr lang="en-US" dirty="0"/>
              <a:t>Monitoring</a:t>
            </a:r>
          </a:p>
          <a:p>
            <a:pPr lvl="2">
              <a:lnSpc>
                <a:spcPct val="100000"/>
              </a:lnSpc>
            </a:pPr>
            <a:r>
              <a:rPr lang="en-US" dirty="0"/>
              <a:t>DOVES Program (awaiting confirmation of rescheduled date)</a:t>
            </a:r>
          </a:p>
          <a:p>
            <a:pPr lvl="2">
              <a:lnSpc>
                <a:spcPct val="100000"/>
              </a:lnSpc>
            </a:pPr>
            <a:r>
              <a:rPr lang="en-US" dirty="0"/>
              <a:t>Southern Residential Community Home</a:t>
            </a:r>
          </a:p>
          <a:p>
            <a:pPr lvl="2">
              <a:lnSpc>
                <a:spcPct val="100000"/>
              </a:lnSpc>
            </a:pPr>
            <a:r>
              <a:rPr lang="en-US" dirty="0"/>
              <a:t>Bergen County Juvenile Detention Center</a:t>
            </a:r>
          </a:p>
          <a:p>
            <a:pPr lvl="2">
              <a:lnSpc>
                <a:spcPct val="100000"/>
              </a:lnSpc>
            </a:pPr>
            <a:r>
              <a:rPr lang="en-US" dirty="0"/>
              <a:t>Ocean County Juvenile Detention Center</a:t>
            </a:r>
          </a:p>
          <a:p>
            <a:pPr marL="0" marR="0" lvl="0" indent="0" algn="l" defTabSz="914400" rtl="0" eaLnBrk="1" fontAlgn="auto" latinLnBrk="0" hangingPunct="1">
              <a:lnSpc>
                <a:spcPct val="108000"/>
              </a:lnSpc>
              <a:spcBef>
                <a:spcPts val="1000"/>
              </a:spcBef>
              <a:spcAft>
                <a:spcPts val="140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Follow-Up Monitoring</a:t>
            </a:r>
          </a:p>
          <a:p>
            <a:pPr marL="1143000" marR="0" lvl="2" indent="-228600" algn="l" defTabSz="914400" rtl="0" eaLnBrk="1" fontAlgn="auto" latinLnBrk="0" hangingPunct="1">
              <a:lnSpc>
                <a:spcPct val="100000"/>
              </a:lnSpc>
              <a:spcBef>
                <a:spcPts val="500"/>
              </a:spcBef>
              <a:spcAft>
                <a:spcPts val="1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Pinelands </a:t>
            </a:r>
            <a:r>
              <a:rPr lang="en-US" dirty="0"/>
              <a:t>Residential Community Home</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L="1143000" marR="0" lvl="2" indent="-228600" algn="l" defTabSz="914400" rtl="0" eaLnBrk="1" fontAlgn="auto" latinLnBrk="0" hangingPunct="1">
              <a:lnSpc>
                <a:spcPct val="100000"/>
              </a:lnSpc>
              <a:spcBef>
                <a:spcPts val="500"/>
              </a:spcBef>
              <a:spcAft>
                <a:spcPts val="14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Juvenile Medium Secure Facility</a:t>
            </a:r>
          </a:p>
          <a:p>
            <a:pPr marL="914400" lvl="2" indent="0">
              <a:buNone/>
            </a:pPr>
            <a:endParaRPr lang="en-US" dirty="0"/>
          </a:p>
          <a:p>
            <a:pPr marL="914400" lvl="2" indent="0">
              <a:buNone/>
            </a:pPr>
            <a:endParaRPr lang="en-US" dirty="0"/>
          </a:p>
        </p:txBody>
      </p:sp>
      <p:sp>
        <p:nvSpPr>
          <p:cNvPr id="4" name="Slide Number Placeholder 3">
            <a:extLst>
              <a:ext uri="{FF2B5EF4-FFF2-40B4-BE49-F238E27FC236}">
                <a16:creationId xmlns:a16="http://schemas.microsoft.com/office/drawing/2014/main" id="{B98385B6-BF18-4B87-A0F7-4C5785AF4740}"/>
              </a:ext>
            </a:extLst>
          </p:cNvPr>
          <p:cNvSpPr>
            <a:spLocks noGrp="1"/>
          </p:cNvSpPr>
          <p:nvPr>
            <p:ph type="sldNum" sz="quarter" idx="10"/>
          </p:nvPr>
        </p:nvSpPr>
        <p:spPr/>
        <p:txBody>
          <a:bodyPr/>
          <a:lstStyle/>
          <a:p>
            <a:fld id="{A3D1C70C-36A2-44FC-A083-98959550CFF4}" type="slidenum">
              <a:rPr lang="en-US" smtClean="0"/>
              <a:pPr/>
              <a:t>51</a:t>
            </a:fld>
            <a:endParaRPr lang="en-US"/>
          </a:p>
        </p:txBody>
      </p:sp>
    </p:spTree>
    <p:extLst>
      <p:ext uri="{BB962C8B-B14F-4D97-AF65-F5344CB8AC3E}">
        <p14:creationId xmlns:p14="http://schemas.microsoft.com/office/powerpoint/2010/main" val="24626748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52</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430860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53</a:t>
            </a:fld>
            <a:endParaRPr lang="en-US"/>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54138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2E-E478-4028-A525-29B7F7BB4873}"/>
              </a:ext>
            </a:extLst>
          </p:cNvPr>
          <p:cNvSpPr>
            <a:spLocks noGrp="1"/>
          </p:cNvSpPr>
          <p:nvPr>
            <p:ph type="title"/>
          </p:nvPr>
        </p:nvSpPr>
        <p:spPr>
          <a:xfrm>
            <a:off x="0" y="1203650"/>
            <a:ext cx="12192000" cy="4745888"/>
          </a:xfrm>
        </p:spPr>
        <p:txBody>
          <a:bodyPr/>
          <a:lstStyle/>
          <a:p>
            <a:r>
              <a:rPr lang="en-US" dirty="0"/>
              <a:t> </a:t>
            </a:r>
            <a:br>
              <a:rPr lang="en-US" dirty="0"/>
            </a:br>
            <a:r>
              <a:rPr lang="en-US" sz="5400" dirty="0"/>
              <a:t>Fall 2023 Graduation and </a:t>
            </a:r>
            <a:br>
              <a:rPr lang="en-US" sz="5400" dirty="0"/>
            </a:br>
            <a:r>
              <a:rPr lang="en-US" sz="5400" dirty="0"/>
              <a:t>Accountability Report Update</a:t>
            </a:r>
            <a:br>
              <a:rPr lang="en-US" sz="5400" dirty="0"/>
            </a:br>
            <a:br>
              <a:rPr lang="en-US" sz="5400" dirty="0"/>
            </a:br>
            <a:br>
              <a:rPr lang="en-US" sz="4400" dirty="0"/>
            </a:br>
            <a:r>
              <a:rPr lang="en-US" sz="2800" dirty="0"/>
              <a:t>Ms. Jessica Merville, Director</a:t>
            </a:r>
            <a:br>
              <a:rPr lang="en-US" sz="2800" dirty="0"/>
            </a:br>
            <a:r>
              <a:rPr lang="en-US" sz="2800" dirty="0"/>
              <a:t>Mr. John Iko, Data Analysis</a:t>
            </a:r>
            <a:br>
              <a:rPr lang="en-US" sz="2800" dirty="0"/>
            </a:br>
            <a:br>
              <a:rPr lang="en-US" sz="2800" dirty="0"/>
            </a:br>
            <a:r>
              <a:rPr lang="en-US" sz="2800" dirty="0"/>
              <a:t>Office of Performance Management</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CF192F48-87C5-4D24-956E-E03537DB2BFB}"/>
              </a:ext>
            </a:extLst>
          </p:cNvPr>
          <p:cNvSpPr>
            <a:spLocks noGrp="1"/>
          </p:cNvSpPr>
          <p:nvPr>
            <p:ph type="sldNum" sz="quarter" idx="12"/>
          </p:nvPr>
        </p:nvSpPr>
        <p:spPr/>
        <p:txBody>
          <a:bodyPr/>
          <a:lstStyle/>
          <a:p>
            <a:fld id="{063B872D-3AE9-4542-A461-B751CD6BB84C}" type="slidenum">
              <a:rPr lang="en-US" smtClean="0"/>
              <a:t>54</a:t>
            </a:fld>
            <a:endParaRPr lang="en-US" dirty="0"/>
          </a:p>
        </p:txBody>
      </p:sp>
    </p:spTree>
    <p:extLst>
      <p:ext uri="{BB962C8B-B14F-4D97-AF65-F5344CB8AC3E}">
        <p14:creationId xmlns:p14="http://schemas.microsoft.com/office/powerpoint/2010/main" val="26362964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8DC1-7602-4042-911D-9D011B2EC5F6}"/>
              </a:ext>
            </a:extLst>
          </p:cNvPr>
          <p:cNvSpPr>
            <a:spLocks noGrp="1"/>
          </p:cNvSpPr>
          <p:nvPr>
            <p:ph type="title"/>
          </p:nvPr>
        </p:nvSpPr>
        <p:spPr>
          <a:xfrm>
            <a:off x="1256841" y="378896"/>
            <a:ext cx="10096959" cy="747579"/>
          </a:xfrm>
        </p:spPr>
        <p:txBody>
          <a:bodyPr/>
          <a:lstStyle/>
          <a:p>
            <a:r>
              <a:rPr lang="en-US" sz="4400" dirty="0"/>
              <a:t>2023 Graduation Rate Updates</a:t>
            </a:r>
          </a:p>
        </p:txBody>
      </p:sp>
      <p:sp>
        <p:nvSpPr>
          <p:cNvPr id="5" name="Slide Number Placeholder 4">
            <a:extLst>
              <a:ext uri="{FF2B5EF4-FFF2-40B4-BE49-F238E27FC236}">
                <a16:creationId xmlns:a16="http://schemas.microsoft.com/office/drawing/2014/main" id="{A4D4BDCA-E284-4150-995C-2BFAEFA5EBAF}"/>
              </a:ext>
            </a:extLst>
          </p:cNvPr>
          <p:cNvSpPr>
            <a:spLocks noGrp="1"/>
          </p:cNvSpPr>
          <p:nvPr>
            <p:ph type="sldNum" sz="quarter" idx="12"/>
          </p:nvPr>
        </p:nvSpPr>
        <p:spPr/>
        <p:txBody>
          <a:bodyPr/>
          <a:lstStyle/>
          <a:p>
            <a:fld id="{A3D1C70C-36A2-44FC-A083-98959550CFF4}" type="slidenum">
              <a:rPr lang="en-US" smtClean="0"/>
              <a:t>55</a:t>
            </a:fld>
            <a:endParaRPr lang="en-US"/>
          </a:p>
        </p:txBody>
      </p:sp>
      <p:cxnSp>
        <p:nvCxnSpPr>
          <p:cNvPr id="8" name="Straight Connector 7">
            <a:extLst>
              <a:ext uri="{FF2B5EF4-FFF2-40B4-BE49-F238E27FC236}">
                <a16:creationId xmlns:a16="http://schemas.microsoft.com/office/drawing/2014/main" id="{772681CD-4874-6668-F906-B6FDF2B03B1C}"/>
              </a:ext>
            </a:extLst>
          </p:cNvPr>
          <p:cNvCxnSpPr/>
          <p:nvPr/>
        </p:nvCxnSpPr>
        <p:spPr>
          <a:xfrm>
            <a:off x="270933" y="5396088"/>
            <a:ext cx="11650134" cy="0"/>
          </a:xfrm>
          <a:prstGeom prst="line">
            <a:avLst/>
          </a:prstGeom>
          <a:ln w="76200">
            <a:solidFill>
              <a:srgbClr val="104E72"/>
            </a:solidFill>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30C9396F-07F3-EE74-A211-5B7886C467CD}"/>
              </a:ext>
            </a:extLst>
          </p:cNvPr>
          <p:cNvSpPr/>
          <p:nvPr/>
        </p:nvSpPr>
        <p:spPr>
          <a:xfrm>
            <a:off x="1358441" y="5290632"/>
            <a:ext cx="274320" cy="274320"/>
          </a:xfrm>
          <a:prstGeom prst="ellipse">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20945503-E8DD-93AF-1D9F-1B8B5C73FF05}"/>
              </a:ext>
            </a:extLst>
          </p:cNvPr>
          <p:cNvCxnSpPr>
            <a:cxnSpLocks/>
            <a:stCxn id="12" idx="2"/>
            <a:endCxn id="9" idx="0"/>
          </p:cNvCxnSpPr>
          <p:nvPr/>
        </p:nvCxnSpPr>
        <p:spPr>
          <a:xfrm>
            <a:off x="1495600" y="3967452"/>
            <a:ext cx="1" cy="1323180"/>
          </a:xfrm>
          <a:prstGeom prst="line">
            <a:avLst/>
          </a:prstGeom>
          <a:ln w="38100">
            <a:solidFill>
              <a:srgbClr val="104E72"/>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0A6475-397F-9563-9561-147F60DFD234}"/>
              </a:ext>
            </a:extLst>
          </p:cNvPr>
          <p:cNvSpPr txBox="1"/>
          <p:nvPr/>
        </p:nvSpPr>
        <p:spPr>
          <a:xfrm>
            <a:off x="513470" y="2490124"/>
            <a:ext cx="1964259" cy="1477328"/>
          </a:xfrm>
          <a:prstGeom prst="rect">
            <a:avLst/>
          </a:prstGeom>
          <a:noFill/>
          <a:ln>
            <a:solidFill>
              <a:srgbClr val="104E72"/>
            </a:solidFill>
          </a:ln>
        </p:spPr>
        <p:txBody>
          <a:bodyPr wrap="square" rtlCol="0">
            <a:spAutoFit/>
          </a:bodyPr>
          <a:lstStyle/>
          <a:p>
            <a:pPr algn="ctr"/>
            <a:r>
              <a:rPr lang="en-US" b="1" dirty="0"/>
              <a:t>August 31, 2023</a:t>
            </a:r>
          </a:p>
          <a:p>
            <a:pPr algn="ctr"/>
            <a:r>
              <a:rPr lang="en-US" dirty="0"/>
              <a:t>Official NJ SMART Graduation Snapshot</a:t>
            </a:r>
          </a:p>
        </p:txBody>
      </p:sp>
      <p:sp>
        <p:nvSpPr>
          <p:cNvPr id="13" name="Oval 12">
            <a:extLst>
              <a:ext uri="{FF2B5EF4-FFF2-40B4-BE49-F238E27FC236}">
                <a16:creationId xmlns:a16="http://schemas.microsoft.com/office/drawing/2014/main" id="{1E85BFC2-0056-C938-F0C6-539747023668}"/>
              </a:ext>
            </a:extLst>
          </p:cNvPr>
          <p:cNvSpPr/>
          <p:nvPr/>
        </p:nvSpPr>
        <p:spPr>
          <a:xfrm>
            <a:off x="5868172" y="5290632"/>
            <a:ext cx="274320" cy="274320"/>
          </a:xfrm>
          <a:prstGeom prst="ellipse">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4134F340-940C-4606-F456-E194B3707774}"/>
              </a:ext>
            </a:extLst>
          </p:cNvPr>
          <p:cNvCxnSpPr>
            <a:cxnSpLocks/>
            <a:stCxn id="15" idx="2"/>
            <a:endCxn id="13" idx="0"/>
          </p:cNvCxnSpPr>
          <p:nvPr/>
        </p:nvCxnSpPr>
        <p:spPr>
          <a:xfrm>
            <a:off x="6005332" y="4382950"/>
            <a:ext cx="0" cy="907682"/>
          </a:xfrm>
          <a:prstGeom prst="line">
            <a:avLst/>
          </a:prstGeom>
          <a:ln w="38100">
            <a:solidFill>
              <a:srgbClr val="104E72"/>
            </a:solidFill>
            <a:prstDash val="sysDash"/>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E6327C6-ED0E-5E22-C7E5-C7DA0360D458}"/>
              </a:ext>
            </a:extLst>
          </p:cNvPr>
          <p:cNvSpPr txBox="1"/>
          <p:nvPr/>
        </p:nvSpPr>
        <p:spPr>
          <a:xfrm>
            <a:off x="4904489" y="2074626"/>
            <a:ext cx="2201686" cy="2308324"/>
          </a:xfrm>
          <a:prstGeom prst="rect">
            <a:avLst/>
          </a:prstGeom>
          <a:noFill/>
          <a:ln>
            <a:solidFill>
              <a:srgbClr val="104E72"/>
            </a:solidFill>
          </a:ln>
        </p:spPr>
        <p:txBody>
          <a:bodyPr wrap="square" rtlCol="0">
            <a:spAutoFit/>
          </a:bodyPr>
          <a:lstStyle/>
          <a:p>
            <a:pPr algn="ctr"/>
            <a:r>
              <a:rPr lang="en-US" b="1" dirty="0"/>
              <a:t>September 18, 2023</a:t>
            </a:r>
          </a:p>
          <a:p>
            <a:pPr algn="ctr"/>
            <a:r>
              <a:rPr lang="en-US" dirty="0"/>
              <a:t>Districts can view preliminary graduation rates in NJ SMART</a:t>
            </a:r>
          </a:p>
          <a:p>
            <a:pPr algn="ctr"/>
            <a:r>
              <a:rPr lang="en-US" dirty="0"/>
              <a:t>Graduation Appeals period opens</a:t>
            </a:r>
          </a:p>
        </p:txBody>
      </p:sp>
      <p:sp>
        <p:nvSpPr>
          <p:cNvPr id="16" name="Oval 15">
            <a:extLst>
              <a:ext uri="{FF2B5EF4-FFF2-40B4-BE49-F238E27FC236}">
                <a16:creationId xmlns:a16="http://schemas.microsoft.com/office/drawing/2014/main" id="{05C24083-A11D-53BA-FA0A-4ECFDB55EE46}"/>
              </a:ext>
            </a:extLst>
          </p:cNvPr>
          <p:cNvSpPr/>
          <p:nvPr/>
        </p:nvSpPr>
        <p:spPr>
          <a:xfrm>
            <a:off x="3553949" y="5290632"/>
            <a:ext cx="274320" cy="274320"/>
          </a:xfrm>
          <a:prstGeom prst="ellipse">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52C6ADD5-7B4C-DE3D-1688-B384640D6C4D}"/>
              </a:ext>
            </a:extLst>
          </p:cNvPr>
          <p:cNvCxnSpPr>
            <a:cxnSpLocks/>
            <a:stCxn id="18" idx="2"/>
            <a:endCxn id="16" idx="0"/>
          </p:cNvCxnSpPr>
          <p:nvPr/>
        </p:nvCxnSpPr>
        <p:spPr>
          <a:xfrm>
            <a:off x="3691109" y="4244451"/>
            <a:ext cx="0" cy="1046181"/>
          </a:xfrm>
          <a:prstGeom prst="line">
            <a:avLst/>
          </a:prstGeom>
          <a:ln w="38100">
            <a:solidFill>
              <a:srgbClr val="104E72"/>
            </a:solidFill>
            <a:prstDash val="sysDash"/>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9749CF5-FB9C-953E-380D-CFB143A53F35}"/>
              </a:ext>
            </a:extLst>
          </p:cNvPr>
          <p:cNvSpPr txBox="1"/>
          <p:nvPr/>
        </p:nvSpPr>
        <p:spPr>
          <a:xfrm>
            <a:off x="2590266" y="2213126"/>
            <a:ext cx="2201686" cy="2031325"/>
          </a:xfrm>
          <a:prstGeom prst="rect">
            <a:avLst/>
          </a:prstGeom>
          <a:noFill/>
          <a:ln>
            <a:solidFill>
              <a:srgbClr val="104E72"/>
            </a:solidFill>
          </a:ln>
        </p:spPr>
        <p:txBody>
          <a:bodyPr wrap="square" rtlCol="0">
            <a:spAutoFit/>
          </a:bodyPr>
          <a:lstStyle/>
          <a:p>
            <a:pPr algn="ctr"/>
            <a:r>
              <a:rPr lang="en-US" b="1" dirty="0"/>
              <a:t>September 13, 2023</a:t>
            </a:r>
          </a:p>
          <a:p>
            <a:pPr algn="ctr"/>
            <a:r>
              <a:rPr lang="en-US" dirty="0"/>
              <a:t>NJDOE Broadcast with details about Graduation Appeals process and links to resources</a:t>
            </a:r>
          </a:p>
        </p:txBody>
      </p:sp>
      <p:sp>
        <p:nvSpPr>
          <p:cNvPr id="19" name="Oval 18">
            <a:extLst>
              <a:ext uri="{FF2B5EF4-FFF2-40B4-BE49-F238E27FC236}">
                <a16:creationId xmlns:a16="http://schemas.microsoft.com/office/drawing/2014/main" id="{BE16AAD9-DB86-13E8-5F92-9D6E35ADE1F0}"/>
              </a:ext>
            </a:extLst>
          </p:cNvPr>
          <p:cNvSpPr/>
          <p:nvPr/>
        </p:nvSpPr>
        <p:spPr>
          <a:xfrm>
            <a:off x="8122950" y="5290632"/>
            <a:ext cx="274320" cy="274320"/>
          </a:xfrm>
          <a:prstGeom prst="ellipse">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6DD153D8-16AF-CF23-B525-0845A6614C85}"/>
              </a:ext>
            </a:extLst>
          </p:cNvPr>
          <p:cNvCxnSpPr>
            <a:cxnSpLocks/>
            <a:stCxn id="21" idx="2"/>
          </p:cNvCxnSpPr>
          <p:nvPr/>
        </p:nvCxnSpPr>
        <p:spPr>
          <a:xfrm flipH="1">
            <a:off x="8260110" y="4135132"/>
            <a:ext cx="1" cy="1187205"/>
          </a:xfrm>
          <a:prstGeom prst="line">
            <a:avLst/>
          </a:prstGeom>
          <a:ln w="38100">
            <a:solidFill>
              <a:srgbClr val="104E72"/>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E20724-2301-A986-A831-F5836D12202F}"/>
              </a:ext>
            </a:extLst>
          </p:cNvPr>
          <p:cNvSpPr txBox="1"/>
          <p:nvPr/>
        </p:nvSpPr>
        <p:spPr>
          <a:xfrm>
            <a:off x="7218446" y="2380806"/>
            <a:ext cx="2083330" cy="1754326"/>
          </a:xfrm>
          <a:prstGeom prst="rect">
            <a:avLst/>
          </a:prstGeom>
          <a:noFill/>
          <a:ln>
            <a:solidFill>
              <a:srgbClr val="104E72"/>
            </a:solidFill>
          </a:ln>
        </p:spPr>
        <p:txBody>
          <a:bodyPr wrap="square" rtlCol="0">
            <a:spAutoFit/>
          </a:bodyPr>
          <a:lstStyle/>
          <a:p>
            <a:pPr algn="ctr"/>
            <a:r>
              <a:rPr lang="en-US" b="1" dirty="0"/>
              <a:t>October 6, 2023</a:t>
            </a:r>
          </a:p>
          <a:p>
            <a:pPr algn="ctr"/>
            <a:r>
              <a:rPr lang="en-US" dirty="0"/>
              <a:t>Deadline for districts to submit graduation appeals in NJ SMART by 5 p.m.</a:t>
            </a:r>
          </a:p>
        </p:txBody>
      </p:sp>
      <p:sp>
        <p:nvSpPr>
          <p:cNvPr id="22" name="Oval 21">
            <a:extLst>
              <a:ext uri="{FF2B5EF4-FFF2-40B4-BE49-F238E27FC236}">
                <a16:creationId xmlns:a16="http://schemas.microsoft.com/office/drawing/2014/main" id="{C2B10C93-440F-7FF4-195C-E52F8CCE06AE}"/>
              </a:ext>
            </a:extLst>
          </p:cNvPr>
          <p:cNvSpPr/>
          <p:nvPr/>
        </p:nvSpPr>
        <p:spPr>
          <a:xfrm>
            <a:off x="10324902" y="5290632"/>
            <a:ext cx="274320" cy="274320"/>
          </a:xfrm>
          <a:prstGeom prst="ellipse">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4A62B2D3-8D98-A230-EE0F-A83BE7F343B5}"/>
              </a:ext>
            </a:extLst>
          </p:cNvPr>
          <p:cNvCxnSpPr>
            <a:cxnSpLocks/>
            <a:endCxn id="22" idx="0"/>
          </p:cNvCxnSpPr>
          <p:nvPr/>
        </p:nvCxnSpPr>
        <p:spPr>
          <a:xfrm>
            <a:off x="10462062" y="4135132"/>
            <a:ext cx="0" cy="1155500"/>
          </a:xfrm>
          <a:prstGeom prst="line">
            <a:avLst/>
          </a:prstGeom>
          <a:ln w="38100">
            <a:solidFill>
              <a:srgbClr val="104E72"/>
            </a:solidFill>
            <a:prstDash val="sysDash"/>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94CEE7C6-B4BA-C95C-0FFA-22E12FDF67A9}"/>
              </a:ext>
            </a:extLst>
          </p:cNvPr>
          <p:cNvSpPr txBox="1"/>
          <p:nvPr/>
        </p:nvSpPr>
        <p:spPr>
          <a:xfrm>
            <a:off x="9420397" y="2351625"/>
            <a:ext cx="2083330" cy="1754326"/>
          </a:xfrm>
          <a:prstGeom prst="rect">
            <a:avLst/>
          </a:prstGeom>
          <a:noFill/>
          <a:ln>
            <a:solidFill>
              <a:srgbClr val="104E72"/>
            </a:solidFill>
          </a:ln>
        </p:spPr>
        <p:txBody>
          <a:bodyPr wrap="square" rtlCol="0">
            <a:spAutoFit/>
          </a:bodyPr>
          <a:lstStyle/>
          <a:p>
            <a:pPr algn="ctr"/>
            <a:r>
              <a:rPr lang="en-US" b="1" dirty="0"/>
              <a:t>Mid/Late November 2023</a:t>
            </a:r>
          </a:p>
          <a:p>
            <a:pPr algn="ctr"/>
            <a:r>
              <a:rPr lang="en-US" dirty="0"/>
              <a:t>Districts can view final 2023 graduation rates in NJ SMART</a:t>
            </a:r>
          </a:p>
        </p:txBody>
      </p:sp>
      <p:pic>
        <p:nvPicPr>
          <p:cNvPr id="34" name="Graphic 33" descr="Checkbox Checked with solid fill">
            <a:extLst>
              <a:ext uri="{FF2B5EF4-FFF2-40B4-BE49-F238E27FC236}">
                <a16:creationId xmlns:a16="http://schemas.microsoft.com/office/drawing/2014/main" id="{20090181-A6E9-5C31-F20E-E011B46C6C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6530" y="5527574"/>
            <a:ext cx="598137" cy="598137"/>
          </a:xfrm>
          <a:prstGeom prst="rect">
            <a:avLst/>
          </a:prstGeom>
        </p:spPr>
      </p:pic>
      <p:pic>
        <p:nvPicPr>
          <p:cNvPr id="35" name="Graphic 34" descr="Checkbox Checked with solid fill">
            <a:extLst>
              <a:ext uri="{FF2B5EF4-FFF2-40B4-BE49-F238E27FC236}">
                <a16:creationId xmlns:a16="http://schemas.microsoft.com/office/drawing/2014/main" id="{9539C458-0C49-10A1-D640-47597D03FE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2040" y="5527574"/>
            <a:ext cx="598137" cy="598137"/>
          </a:xfrm>
          <a:prstGeom prst="rect">
            <a:avLst/>
          </a:prstGeom>
        </p:spPr>
      </p:pic>
      <p:sp>
        <p:nvSpPr>
          <p:cNvPr id="36" name="Rectangle 35">
            <a:extLst>
              <a:ext uri="{FF2B5EF4-FFF2-40B4-BE49-F238E27FC236}">
                <a16:creationId xmlns:a16="http://schemas.microsoft.com/office/drawing/2014/main" id="{0D196407-686E-937F-4A80-3F47BDC092AF}"/>
              </a:ext>
            </a:extLst>
          </p:cNvPr>
          <p:cNvSpPr/>
          <p:nvPr/>
        </p:nvSpPr>
        <p:spPr>
          <a:xfrm>
            <a:off x="4904489" y="5604609"/>
            <a:ext cx="4397287" cy="4440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104E72"/>
                </a:solidFill>
              </a:rPr>
              <a:t>Graduation Appeals Process in Progress</a:t>
            </a:r>
          </a:p>
        </p:txBody>
      </p:sp>
    </p:spTree>
    <p:extLst>
      <p:ext uri="{BB962C8B-B14F-4D97-AF65-F5344CB8AC3E}">
        <p14:creationId xmlns:p14="http://schemas.microsoft.com/office/powerpoint/2010/main" val="6330989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8DC1-7602-4042-911D-9D011B2EC5F6}"/>
              </a:ext>
            </a:extLst>
          </p:cNvPr>
          <p:cNvSpPr>
            <a:spLocks noGrp="1"/>
          </p:cNvSpPr>
          <p:nvPr>
            <p:ph type="title"/>
          </p:nvPr>
        </p:nvSpPr>
        <p:spPr>
          <a:xfrm>
            <a:off x="1256841" y="378896"/>
            <a:ext cx="10096959" cy="747579"/>
          </a:xfrm>
        </p:spPr>
        <p:txBody>
          <a:bodyPr/>
          <a:lstStyle/>
          <a:p>
            <a:r>
              <a:rPr lang="en-US" sz="4300" dirty="0"/>
              <a:t>2022-2023 ESSA Accountability Process</a:t>
            </a:r>
          </a:p>
        </p:txBody>
      </p:sp>
      <p:sp>
        <p:nvSpPr>
          <p:cNvPr id="3" name="Content Placeholder 2">
            <a:extLst>
              <a:ext uri="{FF2B5EF4-FFF2-40B4-BE49-F238E27FC236}">
                <a16:creationId xmlns:a16="http://schemas.microsoft.com/office/drawing/2014/main" id="{F41851E4-A142-4194-85B1-B86C62D4114E}"/>
              </a:ext>
            </a:extLst>
          </p:cNvPr>
          <p:cNvSpPr>
            <a:spLocks noGrp="1"/>
          </p:cNvSpPr>
          <p:nvPr>
            <p:ph idx="1"/>
          </p:nvPr>
        </p:nvSpPr>
        <p:spPr>
          <a:xfrm>
            <a:off x="233464" y="1230279"/>
            <a:ext cx="11803100" cy="4572608"/>
          </a:xfrm>
        </p:spPr>
        <p:txBody>
          <a:bodyPr/>
          <a:lstStyle/>
          <a:p>
            <a:pPr algn="l" rtl="0" fontAlgn="base">
              <a:spcBef>
                <a:spcPts val="0"/>
              </a:spcBef>
              <a:spcAft>
                <a:spcPts val="600"/>
              </a:spcAft>
              <a:buFont typeface="Arial" panose="020B0604020202020204" pitchFamily="34" charset="0"/>
              <a:buChar char="•"/>
            </a:pPr>
            <a:endParaRPr lang="en-US" sz="2400" dirty="0">
              <a:solidFill>
                <a:srgbClr val="000000"/>
              </a:solidFill>
              <a:latin typeface="+mn-lt"/>
            </a:endParaRPr>
          </a:p>
          <a:p>
            <a:pPr fontAlgn="base">
              <a:spcBef>
                <a:spcPts val="0"/>
              </a:spcBef>
              <a:spcAft>
                <a:spcPts val="600"/>
              </a:spcAft>
            </a:pPr>
            <a:endParaRPr lang="en-US" sz="2400" dirty="0">
              <a:solidFill>
                <a:srgbClr val="000000"/>
              </a:solidFill>
              <a:latin typeface="+mn-lt"/>
            </a:endParaRPr>
          </a:p>
          <a:p>
            <a:pPr marL="0" indent="0" fontAlgn="base">
              <a:spcBef>
                <a:spcPts val="0"/>
              </a:spcBef>
              <a:spcAft>
                <a:spcPts val="600"/>
              </a:spcAft>
              <a:buNone/>
            </a:pP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A4D4BDCA-E284-4150-995C-2BFAEFA5EBAF}"/>
              </a:ext>
            </a:extLst>
          </p:cNvPr>
          <p:cNvSpPr>
            <a:spLocks noGrp="1"/>
          </p:cNvSpPr>
          <p:nvPr>
            <p:ph type="sldNum" sz="quarter" idx="12"/>
          </p:nvPr>
        </p:nvSpPr>
        <p:spPr/>
        <p:txBody>
          <a:bodyPr/>
          <a:lstStyle/>
          <a:p>
            <a:fld id="{A3D1C70C-36A2-44FC-A083-98959550CFF4}" type="slidenum">
              <a:rPr lang="en-US" smtClean="0"/>
              <a:t>56</a:t>
            </a:fld>
            <a:endParaRPr lang="en-US"/>
          </a:p>
        </p:txBody>
      </p:sp>
      <p:graphicFrame>
        <p:nvGraphicFramePr>
          <p:cNvPr id="4" name="Table 6">
            <a:extLst>
              <a:ext uri="{FF2B5EF4-FFF2-40B4-BE49-F238E27FC236}">
                <a16:creationId xmlns:a16="http://schemas.microsoft.com/office/drawing/2014/main" id="{193692B2-76F4-0FE7-C4BF-CB0B9675C232}"/>
              </a:ext>
            </a:extLst>
          </p:cNvPr>
          <p:cNvGraphicFramePr>
            <a:graphicFrameLocks noGrp="1"/>
          </p:cNvGraphicFramePr>
          <p:nvPr/>
        </p:nvGraphicFramePr>
        <p:xfrm>
          <a:off x="233464" y="2098122"/>
          <a:ext cx="11597292" cy="3931920"/>
        </p:xfrm>
        <a:graphic>
          <a:graphicData uri="http://schemas.openxmlformats.org/drawingml/2006/table">
            <a:tbl>
              <a:tblPr firstRow="1" bandRow="1">
                <a:tableStyleId>{C083E6E3-FA7D-4D7B-A595-EF9225AFEA82}</a:tableStyleId>
              </a:tblPr>
              <a:tblGrid>
                <a:gridCol w="2475869">
                  <a:extLst>
                    <a:ext uri="{9D8B030D-6E8A-4147-A177-3AD203B41FA5}">
                      <a16:colId xmlns:a16="http://schemas.microsoft.com/office/drawing/2014/main" val="4232854246"/>
                    </a:ext>
                  </a:extLst>
                </a:gridCol>
                <a:gridCol w="7646421">
                  <a:extLst>
                    <a:ext uri="{9D8B030D-6E8A-4147-A177-3AD203B41FA5}">
                      <a16:colId xmlns:a16="http://schemas.microsoft.com/office/drawing/2014/main" val="2499270950"/>
                    </a:ext>
                  </a:extLst>
                </a:gridCol>
                <a:gridCol w="1475002">
                  <a:extLst>
                    <a:ext uri="{9D8B030D-6E8A-4147-A177-3AD203B41FA5}">
                      <a16:colId xmlns:a16="http://schemas.microsoft.com/office/drawing/2014/main" val="30577191"/>
                    </a:ext>
                  </a:extLst>
                </a:gridCol>
              </a:tblGrid>
              <a:tr h="299437">
                <a:tc>
                  <a:txBody>
                    <a:bodyPr/>
                    <a:lstStyle/>
                    <a:p>
                      <a:r>
                        <a:rPr lang="en-US" dirty="0">
                          <a:solidFill>
                            <a:schemeClr val="bg1"/>
                          </a:solidFill>
                        </a:rPr>
                        <a:t>Category</a:t>
                      </a:r>
                    </a:p>
                  </a:txBody>
                  <a:tcPr>
                    <a:solidFill>
                      <a:srgbClr val="104E72"/>
                    </a:solidFill>
                  </a:tcPr>
                </a:tc>
                <a:tc>
                  <a:txBody>
                    <a:bodyPr/>
                    <a:lstStyle/>
                    <a:p>
                      <a:r>
                        <a:rPr lang="en-US" dirty="0">
                          <a:solidFill>
                            <a:schemeClr val="bg1"/>
                          </a:solidFill>
                        </a:rPr>
                        <a:t>Description</a:t>
                      </a:r>
                    </a:p>
                  </a:txBody>
                  <a:tcPr>
                    <a:solidFill>
                      <a:srgbClr val="104E72"/>
                    </a:solidFill>
                  </a:tcPr>
                </a:tc>
                <a:tc>
                  <a:txBody>
                    <a:bodyPr/>
                    <a:lstStyle/>
                    <a:p>
                      <a:r>
                        <a:rPr lang="en-US" dirty="0">
                          <a:solidFill>
                            <a:schemeClr val="bg1"/>
                          </a:solidFill>
                        </a:rPr>
                        <a:t>Frequency</a:t>
                      </a:r>
                    </a:p>
                  </a:txBody>
                  <a:tcPr>
                    <a:solidFill>
                      <a:srgbClr val="104E72"/>
                    </a:solidFill>
                  </a:tcPr>
                </a:tc>
                <a:extLst>
                  <a:ext uri="{0D108BD9-81ED-4DB2-BD59-A6C34878D82A}">
                    <a16:rowId xmlns:a16="http://schemas.microsoft.com/office/drawing/2014/main" val="1876747387"/>
                  </a:ext>
                </a:extLst>
              </a:tr>
              <a:tr h="1422325">
                <a:tc>
                  <a:txBody>
                    <a:bodyPr/>
                    <a:lstStyle/>
                    <a:p>
                      <a:r>
                        <a:rPr lang="en-US" dirty="0"/>
                        <a:t>Comprehensive Support and Improvement (CSI)</a:t>
                      </a:r>
                    </a:p>
                  </a:txBody>
                  <a:tcPr/>
                </a:tc>
                <a:tc>
                  <a:txBody>
                    <a:bodyPr/>
                    <a:lstStyle/>
                    <a:p>
                      <a:r>
                        <a:rPr lang="en-US" b="1" dirty="0"/>
                        <a:t>Overall Low Performing</a:t>
                      </a:r>
                      <a:r>
                        <a:rPr lang="en-US" dirty="0"/>
                        <a:t>: Title I schools with a summative score in the bottom 5% of Title I schools</a:t>
                      </a:r>
                    </a:p>
                    <a:p>
                      <a:r>
                        <a:rPr lang="en-US" b="1" dirty="0"/>
                        <a:t>Low Graduation Rate</a:t>
                      </a:r>
                      <a:r>
                        <a:rPr lang="en-US" dirty="0"/>
                        <a:t>: Any high school with a federal 4-year graduation rate of 67% of less</a:t>
                      </a:r>
                    </a:p>
                    <a:p>
                      <a:r>
                        <a:rPr lang="en-US" b="1" dirty="0"/>
                        <a:t>Chronically Low Performing</a:t>
                      </a:r>
                      <a:r>
                        <a:rPr lang="en-US" dirty="0"/>
                        <a:t>: Title I schools identified for additional targeted support and improvement for three or more consecutive years.</a:t>
                      </a:r>
                    </a:p>
                  </a:txBody>
                  <a:tcPr/>
                </a:tc>
                <a:tc>
                  <a:txBody>
                    <a:bodyPr/>
                    <a:lstStyle/>
                    <a:p>
                      <a:r>
                        <a:rPr lang="en-US" dirty="0"/>
                        <a:t>Every 3 years*</a:t>
                      </a:r>
                    </a:p>
                  </a:txBody>
                  <a:tcPr/>
                </a:tc>
                <a:extLst>
                  <a:ext uri="{0D108BD9-81ED-4DB2-BD59-A6C34878D82A}">
                    <a16:rowId xmlns:a16="http://schemas.microsoft.com/office/drawing/2014/main" val="2688191605"/>
                  </a:ext>
                </a:extLst>
              </a:tr>
              <a:tr h="748592">
                <a:tc>
                  <a:txBody>
                    <a:bodyPr/>
                    <a:lstStyle/>
                    <a:p>
                      <a:r>
                        <a:rPr lang="en-US" dirty="0"/>
                        <a:t>Additional Targeted Support and Improvement (ATSI)</a:t>
                      </a:r>
                    </a:p>
                  </a:txBody>
                  <a:tcPr/>
                </a:tc>
                <a:tc>
                  <a:txBody>
                    <a:bodyPr/>
                    <a:lstStyle/>
                    <a:p>
                      <a:r>
                        <a:rPr lang="en-US" dirty="0"/>
                        <a:t>Schools with at least one student group with a summative score that would be in the bottom 5% of Title I schools.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 3 years</a:t>
                      </a:r>
                    </a:p>
                    <a:p>
                      <a:endParaRPr lang="en-US" dirty="0"/>
                    </a:p>
                  </a:txBody>
                  <a:tcPr/>
                </a:tc>
                <a:extLst>
                  <a:ext uri="{0D108BD9-81ED-4DB2-BD59-A6C34878D82A}">
                    <a16:rowId xmlns:a16="http://schemas.microsoft.com/office/drawing/2014/main" val="1746251432"/>
                  </a:ext>
                </a:extLst>
              </a:tr>
              <a:tr h="748592">
                <a:tc>
                  <a:txBody>
                    <a:bodyPr/>
                    <a:lstStyle/>
                    <a:p>
                      <a:r>
                        <a:rPr lang="en-US" dirty="0"/>
                        <a:t>Targeted Support and Improvement (TSI)</a:t>
                      </a:r>
                    </a:p>
                  </a:txBody>
                  <a:tcPr/>
                </a:tc>
                <a:tc>
                  <a:txBody>
                    <a:bodyPr/>
                    <a:lstStyle/>
                    <a:p>
                      <a:r>
                        <a:rPr lang="en-US" dirty="0"/>
                        <a:t>Schools with at least one student group that missed annual targets and performed below the state average for all available indicators for two years in a row.</a:t>
                      </a:r>
                    </a:p>
                  </a:txBody>
                  <a:tcPr/>
                </a:tc>
                <a:tc>
                  <a:txBody>
                    <a:bodyPr/>
                    <a:lstStyle/>
                    <a:p>
                      <a:r>
                        <a:rPr lang="en-US" dirty="0"/>
                        <a:t>Annually</a:t>
                      </a:r>
                    </a:p>
                  </a:txBody>
                  <a:tcPr/>
                </a:tc>
                <a:extLst>
                  <a:ext uri="{0D108BD9-81ED-4DB2-BD59-A6C34878D82A}">
                    <a16:rowId xmlns:a16="http://schemas.microsoft.com/office/drawing/2014/main" val="4152925545"/>
                  </a:ext>
                </a:extLst>
              </a:tr>
            </a:tbl>
          </a:graphicData>
        </a:graphic>
      </p:graphicFrame>
      <p:sp>
        <p:nvSpPr>
          <p:cNvPr id="7" name="Content Placeholder 2">
            <a:extLst>
              <a:ext uri="{FF2B5EF4-FFF2-40B4-BE49-F238E27FC236}">
                <a16:creationId xmlns:a16="http://schemas.microsoft.com/office/drawing/2014/main" id="{8941E536-49C0-FEB3-8988-08EC1AD2ABD0}"/>
              </a:ext>
            </a:extLst>
          </p:cNvPr>
          <p:cNvSpPr txBox="1">
            <a:spLocks/>
          </p:cNvSpPr>
          <p:nvPr/>
        </p:nvSpPr>
        <p:spPr>
          <a:xfrm>
            <a:off x="155436" y="1230279"/>
            <a:ext cx="11803100" cy="4572608"/>
          </a:xfrm>
          <a:prstGeom prst="rect">
            <a:avLst/>
          </a:prstGeom>
        </p:spPr>
        <p:txBody>
          <a:bodyPr vert="horz" lIns="91440" tIns="45720" rIns="822960" bIns="45720" rtlCol="0">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spcBef>
                <a:spcPts val="0"/>
              </a:spcBef>
              <a:spcAft>
                <a:spcPts val="600"/>
              </a:spcAft>
              <a:buFont typeface="Arial" panose="020B0604020202020204" pitchFamily="34" charset="0"/>
              <a:buNone/>
            </a:pPr>
            <a:r>
              <a:rPr lang="en-US" sz="2200" dirty="0">
                <a:solidFill>
                  <a:srgbClr val="000000"/>
                </a:solidFill>
                <a:latin typeface="+mn-lt"/>
              </a:rPr>
              <a:t>New Jersey’s approved ESSA state plan outlines that the NJDOE will identify schools in the following categories for support and improvement:</a:t>
            </a:r>
          </a:p>
        </p:txBody>
      </p:sp>
    </p:spTree>
    <p:extLst>
      <p:ext uri="{BB962C8B-B14F-4D97-AF65-F5344CB8AC3E}">
        <p14:creationId xmlns:p14="http://schemas.microsoft.com/office/powerpoint/2010/main" val="1903963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8DC1-7602-4042-911D-9D011B2EC5F6}"/>
              </a:ext>
            </a:extLst>
          </p:cNvPr>
          <p:cNvSpPr>
            <a:spLocks noGrp="1"/>
          </p:cNvSpPr>
          <p:nvPr>
            <p:ph type="title"/>
          </p:nvPr>
        </p:nvSpPr>
        <p:spPr>
          <a:xfrm>
            <a:off x="1256841" y="378896"/>
            <a:ext cx="10096959" cy="747579"/>
          </a:xfrm>
        </p:spPr>
        <p:txBody>
          <a:bodyPr/>
          <a:lstStyle/>
          <a:p>
            <a:r>
              <a:rPr lang="en-US" sz="4300" dirty="0"/>
              <a:t>Fall 2023 ESSA School Identification</a:t>
            </a:r>
          </a:p>
        </p:txBody>
      </p:sp>
      <p:sp>
        <p:nvSpPr>
          <p:cNvPr id="3" name="Content Placeholder 2">
            <a:extLst>
              <a:ext uri="{FF2B5EF4-FFF2-40B4-BE49-F238E27FC236}">
                <a16:creationId xmlns:a16="http://schemas.microsoft.com/office/drawing/2014/main" id="{F41851E4-A142-4194-85B1-B86C62D4114E}"/>
              </a:ext>
            </a:extLst>
          </p:cNvPr>
          <p:cNvSpPr>
            <a:spLocks noGrp="1"/>
          </p:cNvSpPr>
          <p:nvPr>
            <p:ph idx="1"/>
          </p:nvPr>
        </p:nvSpPr>
        <p:spPr>
          <a:xfrm>
            <a:off x="233464" y="1230279"/>
            <a:ext cx="11803100" cy="4572608"/>
          </a:xfrm>
        </p:spPr>
        <p:txBody>
          <a:bodyPr/>
          <a:lstStyle/>
          <a:p>
            <a:pPr algn="l" rtl="0" fontAlgn="base">
              <a:spcBef>
                <a:spcPts val="0"/>
              </a:spcBef>
              <a:spcAft>
                <a:spcPts val="600"/>
              </a:spcAft>
              <a:buFont typeface="Arial" panose="020B0604020202020204" pitchFamily="34" charset="0"/>
              <a:buChar char="•"/>
            </a:pPr>
            <a:endParaRPr lang="en-US" sz="2400" dirty="0">
              <a:solidFill>
                <a:srgbClr val="000000"/>
              </a:solidFill>
              <a:latin typeface="+mn-lt"/>
            </a:endParaRPr>
          </a:p>
          <a:p>
            <a:pPr fontAlgn="base">
              <a:spcBef>
                <a:spcPts val="0"/>
              </a:spcBef>
              <a:spcAft>
                <a:spcPts val="600"/>
              </a:spcAft>
            </a:pPr>
            <a:endParaRPr lang="en-US" sz="2400" dirty="0">
              <a:solidFill>
                <a:srgbClr val="000000"/>
              </a:solidFill>
              <a:latin typeface="+mn-lt"/>
            </a:endParaRPr>
          </a:p>
          <a:p>
            <a:pPr marL="0" indent="0" fontAlgn="base">
              <a:spcBef>
                <a:spcPts val="0"/>
              </a:spcBef>
              <a:spcAft>
                <a:spcPts val="600"/>
              </a:spcAft>
              <a:buNone/>
            </a:pP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A4D4BDCA-E284-4150-995C-2BFAEFA5EBAF}"/>
              </a:ext>
            </a:extLst>
          </p:cNvPr>
          <p:cNvSpPr>
            <a:spLocks noGrp="1"/>
          </p:cNvSpPr>
          <p:nvPr>
            <p:ph type="sldNum" sz="quarter" idx="12"/>
          </p:nvPr>
        </p:nvSpPr>
        <p:spPr/>
        <p:txBody>
          <a:bodyPr/>
          <a:lstStyle/>
          <a:p>
            <a:fld id="{A3D1C70C-36A2-44FC-A083-98959550CFF4}" type="slidenum">
              <a:rPr lang="en-US" smtClean="0"/>
              <a:t>57</a:t>
            </a:fld>
            <a:endParaRPr lang="en-US"/>
          </a:p>
        </p:txBody>
      </p:sp>
      <p:sp>
        <p:nvSpPr>
          <p:cNvPr id="6" name="Content Placeholder 2">
            <a:extLst>
              <a:ext uri="{FF2B5EF4-FFF2-40B4-BE49-F238E27FC236}">
                <a16:creationId xmlns:a16="http://schemas.microsoft.com/office/drawing/2014/main" id="{DF610854-F8C8-70BD-A5B4-D05A093104A2}"/>
              </a:ext>
            </a:extLst>
          </p:cNvPr>
          <p:cNvSpPr txBox="1">
            <a:spLocks/>
          </p:cNvSpPr>
          <p:nvPr/>
        </p:nvSpPr>
        <p:spPr>
          <a:xfrm>
            <a:off x="385864" y="1382679"/>
            <a:ext cx="11803100" cy="4572608"/>
          </a:xfrm>
          <a:prstGeom prst="rect">
            <a:avLst/>
          </a:prstGeom>
        </p:spPr>
        <p:txBody>
          <a:bodyPr vert="horz" lIns="91440" tIns="45720" rIns="822960" bIns="45720" rtlCol="0">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600"/>
              </a:spcAft>
            </a:pPr>
            <a:r>
              <a:rPr lang="en-US" sz="2400" dirty="0">
                <a:solidFill>
                  <a:srgbClr val="000000"/>
                </a:solidFill>
                <a:latin typeface="+mn-lt"/>
              </a:rPr>
              <a:t>The NJDOE received approval through the COVID-19 State Plan Addendum for a one-time change to the identification timeline, which allows the NJDOE to identify schools for CSI and ATSI status in both fall 2022 and fall 2023, instead of every three years.</a:t>
            </a:r>
          </a:p>
          <a:p>
            <a:pPr fontAlgn="base">
              <a:spcBef>
                <a:spcPts val="0"/>
              </a:spcBef>
              <a:spcAft>
                <a:spcPts val="600"/>
              </a:spcAft>
            </a:pPr>
            <a:r>
              <a:rPr lang="en-US" sz="2400" dirty="0">
                <a:solidFill>
                  <a:srgbClr val="000000"/>
                </a:solidFill>
                <a:latin typeface="+mn-lt"/>
              </a:rPr>
              <a:t>As a result, the NJDOE will be identifying schools for CSI, ATSI, TSI status in fall 2023 based on data from the 2022-2023 school year.</a:t>
            </a:r>
          </a:p>
          <a:p>
            <a:pPr fontAlgn="base">
              <a:spcBef>
                <a:spcPts val="0"/>
              </a:spcBef>
              <a:spcAft>
                <a:spcPts val="600"/>
              </a:spcAft>
            </a:pPr>
            <a:r>
              <a:rPr lang="en-US" sz="2400" dirty="0">
                <a:solidFill>
                  <a:srgbClr val="000000"/>
                </a:solidFill>
                <a:latin typeface="+mn-lt"/>
              </a:rPr>
              <a:t>Additionally, all schools currently identified for CSI, ATSI, and TSI status will be reviewed to determine if they meet exit criteria to exit status in June 2024.</a:t>
            </a:r>
          </a:p>
          <a:p>
            <a:pPr marL="0" indent="0" fontAlgn="base">
              <a:spcBef>
                <a:spcPts val="0"/>
              </a:spcBef>
              <a:spcAft>
                <a:spcPts val="600"/>
              </a:spcAft>
              <a:buFont typeface="Arial" panose="020B0604020202020204" pitchFamily="34" charset="0"/>
              <a:buNone/>
            </a:pPr>
            <a:endParaRPr lang="en-US" sz="2200" dirty="0">
              <a:solidFill>
                <a:srgbClr val="000000"/>
              </a:solidFill>
              <a:latin typeface="+mn-lt"/>
            </a:endParaRPr>
          </a:p>
        </p:txBody>
      </p:sp>
    </p:spTree>
    <p:extLst>
      <p:ext uri="{BB962C8B-B14F-4D97-AF65-F5344CB8AC3E}">
        <p14:creationId xmlns:p14="http://schemas.microsoft.com/office/powerpoint/2010/main" val="4060450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8DC1-7602-4042-911D-9D011B2EC5F6}"/>
              </a:ext>
            </a:extLst>
          </p:cNvPr>
          <p:cNvSpPr>
            <a:spLocks noGrp="1"/>
          </p:cNvSpPr>
          <p:nvPr>
            <p:ph type="title"/>
          </p:nvPr>
        </p:nvSpPr>
        <p:spPr>
          <a:xfrm>
            <a:off x="1256841" y="378896"/>
            <a:ext cx="10096959" cy="747579"/>
          </a:xfrm>
        </p:spPr>
        <p:txBody>
          <a:bodyPr/>
          <a:lstStyle/>
          <a:p>
            <a:r>
              <a:rPr lang="en-US" sz="4300" dirty="0"/>
              <a:t>2022-2023 ESSA Indicator Updates</a:t>
            </a:r>
          </a:p>
        </p:txBody>
      </p:sp>
      <p:sp>
        <p:nvSpPr>
          <p:cNvPr id="3" name="Content Placeholder 2">
            <a:extLst>
              <a:ext uri="{FF2B5EF4-FFF2-40B4-BE49-F238E27FC236}">
                <a16:creationId xmlns:a16="http://schemas.microsoft.com/office/drawing/2014/main" id="{F41851E4-A142-4194-85B1-B86C62D4114E}"/>
              </a:ext>
            </a:extLst>
          </p:cNvPr>
          <p:cNvSpPr>
            <a:spLocks noGrp="1"/>
          </p:cNvSpPr>
          <p:nvPr>
            <p:ph idx="1"/>
          </p:nvPr>
        </p:nvSpPr>
        <p:spPr>
          <a:xfrm>
            <a:off x="233464" y="1230279"/>
            <a:ext cx="11803100" cy="4572608"/>
          </a:xfrm>
        </p:spPr>
        <p:txBody>
          <a:bodyPr/>
          <a:lstStyle/>
          <a:p>
            <a:pPr algn="l" rtl="0" fontAlgn="base">
              <a:spcBef>
                <a:spcPts val="0"/>
              </a:spcBef>
              <a:spcAft>
                <a:spcPts val="600"/>
              </a:spcAft>
              <a:buFont typeface="Arial" panose="020B0604020202020204" pitchFamily="34" charset="0"/>
              <a:buChar char="•"/>
            </a:pPr>
            <a:endParaRPr lang="en-US" sz="2400" dirty="0">
              <a:solidFill>
                <a:srgbClr val="000000"/>
              </a:solidFill>
              <a:latin typeface="+mn-lt"/>
            </a:endParaRPr>
          </a:p>
          <a:p>
            <a:pPr fontAlgn="base">
              <a:spcBef>
                <a:spcPts val="0"/>
              </a:spcBef>
              <a:spcAft>
                <a:spcPts val="600"/>
              </a:spcAft>
            </a:pPr>
            <a:endParaRPr lang="en-US" sz="2400" dirty="0">
              <a:solidFill>
                <a:srgbClr val="000000"/>
              </a:solidFill>
              <a:latin typeface="+mn-lt"/>
            </a:endParaRPr>
          </a:p>
          <a:p>
            <a:pPr marL="0" indent="0" fontAlgn="base">
              <a:spcBef>
                <a:spcPts val="0"/>
              </a:spcBef>
              <a:spcAft>
                <a:spcPts val="600"/>
              </a:spcAft>
              <a:buNone/>
            </a:pP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A4D4BDCA-E284-4150-995C-2BFAEFA5EBAF}"/>
              </a:ext>
            </a:extLst>
          </p:cNvPr>
          <p:cNvSpPr>
            <a:spLocks noGrp="1"/>
          </p:cNvSpPr>
          <p:nvPr>
            <p:ph type="sldNum" sz="quarter" idx="12"/>
          </p:nvPr>
        </p:nvSpPr>
        <p:spPr/>
        <p:txBody>
          <a:bodyPr/>
          <a:lstStyle/>
          <a:p>
            <a:fld id="{A3D1C70C-36A2-44FC-A083-98959550CFF4}" type="slidenum">
              <a:rPr lang="en-US" smtClean="0"/>
              <a:t>58</a:t>
            </a:fld>
            <a:endParaRPr lang="en-US"/>
          </a:p>
        </p:txBody>
      </p:sp>
      <p:graphicFrame>
        <p:nvGraphicFramePr>
          <p:cNvPr id="4" name="Diagram 3">
            <a:extLst>
              <a:ext uri="{FF2B5EF4-FFF2-40B4-BE49-F238E27FC236}">
                <a16:creationId xmlns:a16="http://schemas.microsoft.com/office/drawing/2014/main" id="{B6739C76-77C1-2D51-5A84-81BA52A116A4}"/>
              </a:ext>
            </a:extLst>
          </p:cNvPr>
          <p:cNvGraphicFramePr/>
          <p:nvPr/>
        </p:nvGraphicFramePr>
        <p:xfrm>
          <a:off x="266209" y="1411508"/>
          <a:ext cx="11164710" cy="45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5407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58DC1-7602-4042-911D-9D011B2EC5F6}"/>
              </a:ext>
            </a:extLst>
          </p:cNvPr>
          <p:cNvSpPr>
            <a:spLocks noGrp="1"/>
          </p:cNvSpPr>
          <p:nvPr>
            <p:ph type="title"/>
          </p:nvPr>
        </p:nvSpPr>
        <p:spPr>
          <a:xfrm>
            <a:off x="1256841" y="378896"/>
            <a:ext cx="10096959" cy="747579"/>
          </a:xfrm>
        </p:spPr>
        <p:txBody>
          <a:bodyPr/>
          <a:lstStyle/>
          <a:p>
            <a:r>
              <a:rPr lang="en-US" sz="4300" dirty="0"/>
              <a:t>ESSA Accountability Profiles</a:t>
            </a:r>
          </a:p>
        </p:txBody>
      </p:sp>
      <p:sp>
        <p:nvSpPr>
          <p:cNvPr id="3" name="Content Placeholder 2">
            <a:extLst>
              <a:ext uri="{FF2B5EF4-FFF2-40B4-BE49-F238E27FC236}">
                <a16:creationId xmlns:a16="http://schemas.microsoft.com/office/drawing/2014/main" id="{F41851E4-A142-4194-85B1-B86C62D4114E}"/>
              </a:ext>
            </a:extLst>
          </p:cNvPr>
          <p:cNvSpPr>
            <a:spLocks noGrp="1"/>
          </p:cNvSpPr>
          <p:nvPr>
            <p:ph idx="1"/>
          </p:nvPr>
        </p:nvSpPr>
        <p:spPr>
          <a:xfrm>
            <a:off x="233464" y="1230279"/>
            <a:ext cx="11803100" cy="4572608"/>
          </a:xfrm>
        </p:spPr>
        <p:txBody>
          <a:bodyPr/>
          <a:lstStyle/>
          <a:p>
            <a:pPr algn="l" rtl="0" fontAlgn="base">
              <a:spcBef>
                <a:spcPts val="0"/>
              </a:spcBef>
              <a:spcAft>
                <a:spcPts val="600"/>
              </a:spcAft>
              <a:buFont typeface="Arial" panose="020B0604020202020204" pitchFamily="34" charset="0"/>
              <a:buChar char="•"/>
            </a:pPr>
            <a:endParaRPr lang="en-US" sz="2400" dirty="0">
              <a:solidFill>
                <a:srgbClr val="000000"/>
              </a:solidFill>
              <a:latin typeface="+mn-lt"/>
            </a:endParaRPr>
          </a:p>
          <a:p>
            <a:pPr fontAlgn="base">
              <a:spcBef>
                <a:spcPts val="0"/>
              </a:spcBef>
              <a:spcAft>
                <a:spcPts val="600"/>
              </a:spcAft>
            </a:pPr>
            <a:endParaRPr lang="en-US" sz="2400" dirty="0">
              <a:solidFill>
                <a:srgbClr val="000000"/>
              </a:solidFill>
              <a:latin typeface="+mn-lt"/>
            </a:endParaRPr>
          </a:p>
          <a:p>
            <a:pPr marL="0" indent="0" fontAlgn="base">
              <a:spcBef>
                <a:spcPts val="0"/>
              </a:spcBef>
              <a:spcAft>
                <a:spcPts val="600"/>
              </a:spcAft>
              <a:buNone/>
            </a:pPr>
            <a:endParaRPr lang="en-US" sz="2200" b="0" i="0" dirty="0">
              <a:solidFill>
                <a:srgbClr val="000000"/>
              </a:solidFill>
              <a:effectLst/>
              <a:latin typeface="+mn-lt"/>
            </a:endParaRPr>
          </a:p>
        </p:txBody>
      </p:sp>
      <p:sp>
        <p:nvSpPr>
          <p:cNvPr id="5" name="Slide Number Placeholder 4">
            <a:extLst>
              <a:ext uri="{FF2B5EF4-FFF2-40B4-BE49-F238E27FC236}">
                <a16:creationId xmlns:a16="http://schemas.microsoft.com/office/drawing/2014/main" id="{A4D4BDCA-E284-4150-995C-2BFAEFA5EBAF}"/>
              </a:ext>
            </a:extLst>
          </p:cNvPr>
          <p:cNvSpPr>
            <a:spLocks noGrp="1"/>
          </p:cNvSpPr>
          <p:nvPr>
            <p:ph type="sldNum" sz="quarter" idx="12"/>
          </p:nvPr>
        </p:nvSpPr>
        <p:spPr/>
        <p:txBody>
          <a:bodyPr/>
          <a:lstStyle/>
          <a:p>
            <a:fld id="{A3D1C70C-36A2-44FC-A083-98959550CFF4}" type="slidenum">
              <a:rPr lang="en-US" smtClean="0"/>
              <a:t>59</a:t>
            </a:fld>
            <a:endParaRPr lang="en-US"/>
          </a:p>
        </p:txBody>
      </p:sp>
      <p:sp>
        <p:nvSpPr>
          <p:cNvPr id="6" name="Content Placeholder 2">
            <a:extLst>
              <a:ext uri="{FF2B5EF4-FFF2-40B4-BE49-F238E27FC236}">
                <a16:creationId xmlns:a16="http://schemas.microsoft.com/office/drawing/2014/main" id="{01F0DA9C-529E-C4B0-C2D9-A81199F46266}"/>
              </a:ext>
            </a:extLst>
          </p:cNvPr>
          <p:cNvSpPr txBox="1">
            <a:spLocks/>
          </p:cNvSpPr>
          <p:nvPr/>
        </p:nvSpPr>
        <p:spPr>
          <a:xfrm>
            <a:off x="385864" y="1382679"/>
            <a:ext cx="11803100" cy="4572608"/>
          </a:xfrm>
          <a:prstGeom prst="rect">
            <a:avLst/>
          </a:prstGeom>
        </p:spPr>
        <p:txBody>
          <a:bodyPr vert="horz" lIns="91440" tIns="45720" rIns="822960" bIns="45720" rtlCol="0">
            <a:no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600"/>
              </a:spcAft>
            </a:pPr>
            <a:r>
              <a:rPr lang="en-US" sz="2400" dirty="0">
                <a:solidFill>
                  <a:srgbClr val="000000"/>
                </a:solidFill>
                <a:latin typeface="+mn-lt"/>
              </a:rPr>
              <a:t>The NJDOE will be releasing the 2023 ESSA Accountability Profiles in early November.</a:t>
            </a:r>
          </a:p>
          <a:p>
            <a:pPr fontAlgn="base">
              <a:spcBef>
                <a:spcPts val="0"/>
              </a:spcBef>
              <a:spcAft>
                <a:spcPts val="600"/>
              </a:spcAft>
            </a:pPr>
            <a:r>
              <a:rPr lang="en-US" sz="2400" dirty="0">
                <a:solidFill>
                  <a:srgbClr val="000000"/>
                </a:solidFill>
                <a:latin typeface="+mn-lt"/>
              </a:rPr>
              <a:t>Districts can use the profiles to review data for all indicators at the district, school, and student group and see the status in meeting annual targets or standards.</a:t>
            </a:r>
          </a:p>
          <a:p>
            <a:pPr fontAlgn="base">
              <a:spcBef>
                <a:spcPts val="0"/>
              </a:spcBef>
              <a:spcAft>
                <a:spcPts val="600"/>
              </a:spcAft>
            </a:pPr>
            <a:r>
              <a:rPr lang="en-US" sz="2400" dirty="0">
                <a:solidFill>
                  <a:srgbClr val="000000"/>
                </a:solidFill>
                <a:latin typeface="+mn-lt"/>
              </a:rPr>
              <a:t>Along with the profiles, the NJDOE will also be sharing student-level data and resources to support districts’ review of the profiles in NJDOE Homeroom.</a:t>
            </a:r>
          </a:p>
          <a:p>
            <a:pPr marL="0" indent="0" fontAlgn="base">
              <a:spcBef>
                <a:spcPts val="0"/>
              </a:spcBef>
              <a:spcAft>
                <a:spcPts val="600"/>
              </a:spcAft>
              <a:buNone/>
            </a:pPr>
            <a:endParaRPr lang="en-US" sz="2400" dirty="0">
              <a:solidFill>
                <a:srgbClr val="000000"/>
              </a:solidFill>
              <a:latin typeface="+mn-lt"/>
            </a:endParaRPr>
          </a:p>
          <a:p>
            <a:pPr marL="0" indent="0" fontAlgn="base">
              <a:spcBef>
                <a:spcPts val="0"/>
              </a:spcBef>
              <a:spcAft>
                <a:spcPts val="600"/>
              </a:spcAft>
              <a:buFont typeface="Arial" panose="020B0604020202020204" pitchFamily="34" charset="0"/>
              <a:buNone/>
            </a:pPr>
            <a:endParaRPr lang="en-US" sz="2200" dirty="0">
              <a:solidFill>
                <a:srgbClr val="000000"/>
              </a:solidFill>
              <a:latin typeface="+mn-lt"/>
            </a:endParaRPr>
          </a:p>
        </p:txBody>
      </p:sp>
    </p:spTree>
    <p:extLst>
      <p:ext uri="{BB962C8B-B14F-4D97-AF65-F5344CB8AC3E}">
        <p14:creationId xmlns:p14="http://schemas.microsoft.com/office/powerpoint/2010/main" val="296276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83F40A-4BC0-40B4-8D99-BCE9470FBF34}"/>
              </a:ext>
            </a:extLst>
          </p:cNvPr>
          <p:cNvPicPr>
            <a:picLocks noChangeAspect="1"/>
          </p:cNvPicPr>
          <p:nvPr/>
        </p:nvPicPr>
        <p:blipFill>
          <a:blip r:embed="rId4"/>
          <a:stretch>
            <a:fillRect/>
          </a:stretch>
        </p:blipFill>
        <p:spPr>
          <a:xfrm>
            <a:off x="3206244" y="389980"/>
            <a:ext cx="5779509" cy="1896020"/>
          </a:xfrm>
          <a:prstGeom prst="rect">
            <a:avLst/>
          </a:prstGeom>
        </p:spPr>
      </p:pic>
      <p:pic>
        <p:nvPicPr>
          <p:cNvPr id="5" name="Picture 4">
            <a:extLst>
              <a:ext uri="{FF2B5EF4-FFF2-40B4-BE49-F238E27FC236}">
                <a16:creationId xmlns:a16="http://schemas.microsoft.com/office/drawing/2014/main" id="{CB3E744C-AB39-4D35-82D0-4882818063C6}"/>
              </a:ext>
            </a:extLst>
          </p:cNvPr>
          <p:cNvPicPr>
            <a:picLocks noChangeAspect="1"/>
          </p:cNvPicPr>
          <p:nvPr/>
        </p:nvPicPr>
        <p:blipFill>
          <a:blip r:embed="rId5"/>
          <a:stretch>
            <a:fillRect/>
          </a:stretch>
        </p:blipFill>
        <p:spPr>
          <a:xfrm>
            <a:off x="4568116" y="2286000"/>
            <a:ext cx="3055763" cy="4307025"/>
          </a:xfrm>
          <a:prstGeom prst="rect">
            <a:avLst/>
          </a:prstGeom>
        </p:spPr>
      </p:pic>
      <p:pic>
        <p:nvPicPr>
          <p:cNvPr id="8" name="10 - Tears In Heaven">
            <a:hlinkClick r:id="" action="ppaction://media"/>
            <a:extLst>
              <a:ext uri="{FF2B5EF4-FFF2-40B4-BE49-F238E27FC236}">
                <a16:creationId xmlns:a16="http://schemas.microsoft.com/office/drawing/2014/main" id="{00E051D0-42FC-4AB0-9F2B-51EDD3967C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36331" y="6067097"/>
            <a:ext cx="609600" cy="609600"/>
          </a:xfrm>
          <a:prstGeom prst="rect">
            <a:avLst/>
          </a:prstGeom>
        </p:spPr>
      </p:pic>
    </p:spTree>
    <p:extLst>
      <p:ext uri="{BB962C8B-B14F-4D97-AF65-F5344CB8AC3E}">
        <p14:creationId xmlns:p14="http://schemas.microsoft.com/office/powerpoint/2010/main" val="3238177525"/>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audio>
              <p:cMediaNode vol="80000" numSld="6"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60</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15657678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61</a:t>
            </a:fld>
            <a:endParaRPr lang="en-US" dirty="0"/>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2603134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2E-E478-4028-A525-29B7F7BB4873}"/>
              </a:ext>
            </a:extLst>
          </p:cNvPr>
          <p:cNvSpPr>
            <a:spLocks noGrp="1"/>
          </p:cNvSpPr>
          <p:nvPr>
            <p:ph type="title"/>
          </p:nvPr>
        </p:nvSpPr>
        <p:spPr>
          <a:xfrm>
            <a:off x="0" y="2463800"/>
            <a:ext cx="12192000" cy="3485738"/>
          </a:xfrm>
        </p:spPr>
        <p:txBody>
          <a:bodyPr/>
          <a:lstStyle/>
          <a:p>
            <a:r>
              <a:rPr lang="en-US" dirty="0"/>
              <a:t> </a:t>
            </a:r>
            <a:br>
              <a:rPr lang="en-US" dirty="0"/>
            </a:br>
            <a:r>
              <a:rPr lang="en-US" sz="5400" dirty="0"/>
              <a:t>Nita M. Lowery 21</a:t>
            </a:r>
            <a:r>
              <a:rPr lang="en-US" sz="5400" baseline="30000" dirty="0"/>
              <a:t>st</a:t>
            </a:r>
            <a:r>
              <a:rPr lang="en-US" sz="5400" dirty="0"/>
              <a:t> Century </a:t>
            </a:r>
            <a:br>
              <a:rPr lang="en-US" sz="5400" dirty="0"/>
            </a:br>
            <a:r>
              <a:rPr lang="en-US" sz="5400" dirty="0"/>
              <a:t>Community Learning Centers</a:t>
            </a:r>
            <a:br>
              <a:rPr lang="en-US" dirty="0"/>
            </a:br>
            <a:br>
              <a:rPr lang="en-US" dirty="0"/>
            </a:br>
            <a:br>
              <a:rPr lang="en-US" dirty="0"/>
            </a:br>
            <a:br>
              <a:rPr lang="en-US" dirty="0"/>
            </a:br>
            <a:r>
              <a:rPr lang="en-US" sz="2800" dirty="0"/>
              <a:t>Dr. Shawanda Beale, </a:t>
            </a:r>
            <a:br>
              <a:rPr lang="en-US" sz="2800" dirty="0"/>
            </a:br>
            <a:r>
              <a:rPr lang="en-US" sz="2800" dirty="0"/>
              <a:t>Assistant Division Director</a:t>
            </a:r>
            <a:br>
              <a:rPr lang="en-US" sz="2800" dirty="0"/>
            </a:br>
            <a:r>
              <a:rPr lang="en-US" sz="2800" dirty="0"/>
              <a:t>Office of Student Support Services</a:t>
            </a:r>
            <a:br>
              <a:rPr lang="en-US" sz="2800" dirty="0"/>
            </a:br>
            <a:r>
              <a:rPr lang="en-US" sz="2800" dirty="0"/>
              <a:t>Division of Educational Services</a:t>
            </a:r>
            <a:br>
              <a:rPr lang="en-US" sz="2800" dirty="0"/>
            </a:br>
            <a:r>
              <a:rPr lang="en-US" sz="2800" dirty="0"/>
              <a:t> </a:t>
            </a:r>
            <a:br>
              <a:rPr lang="en-US" sz="2800" dirty="0"/>
            </a:br>
            <a:br>
              <a:rPr lang="en-US" sz="2800" dirty="0"/>
            </a:br>
            <a:r>
              <a:rPr lang="en-US" sz="2800" dirty="0"/>
              <a:t> </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CF192F48-87C5-4D24-956E-E03537DB2BFB}"/>
              </a:ext>
            </a:extLst>
          </p:cNvPr>
          <p:cNvSpPr>
            <a:spLocks noGrp="1"/>
          </p:cNvSpPr>
          <p:nvPr>
            <p:ph type="sldNum" sz="quarter" idx="12"/>
          </p:nvPr>
        </p:nvSpPr>
        <p:spPr/>
        <p:txBody>
          <a:bodyPr/>
          <a:lstStyle/>
          <a:p>
            <a:fld id="{063B872D-3AE9-4542-A461-B751CD6BB84C}" type="slidenum">
              <a:rPr lang="en-US" smtClean="0"/>
              <a:t>62</a:t>
            </a:fld>
            <a:endParaRPr lang="en-US" dirty="0"/>
          </a:p>
        </p:txBody>
      </p:sp>
    </p:spTree>
    <p:extLst>
      <p:ext uri="{BB962C8B-B14F-4D97-AF65-F5344CB8AC3E}">
        <p14:creationId xmlns:p14="http://schemas.microsoft.com/office/powerpoint/2010/main" val="12873366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F556-5BAF-4963-95A2-3D94C10EFFF7}"/>
              </a:ext>
            </a:extLst>
          </p:cNvPr>
          <p:cNvSpPr>
            <a:spLocks noGrp="1"/>
          </p:cNvSpPr>
          <p:nvPr>
            <p:ph type="title"/>
          </p:nvPr>
        </p:nvSpPr>
        <p:spPr/>
        <p:txBody>
          <a:bodyPr/>
          <a:lstStyle/>
          <a:p>
            <a:r>
              <a:rPr lang="en-US"/>
              <a:t>Meet the Team </a:t>
            </a:r>
          </a:p>
        </p:txBody>
      </p:sp>
      <p:sp>
        <p:nvSpPr>
          <p:cNvPr id="4" name="Slide Number Placeholder 3">
            <a:extLst>
              <a:ext uri="{FF2B5EF4-FFF2-40B4-BE49-F238E27FC236}">
                <a16:creationId xmlns:a16="http://schemas.microsoft.com/office/drawing/2014/main" id="{A24E6C8F-1C2B-4C6C-A2E9-5A10925C68C8}"/>
              </a:ext>
            </a:extLst>
          </p:cNvPr>
          <p:cNvSpPr>
            <a:spLocks noGrp="1"/>
          </p:cNvSpPr>
          <p:nvPr>
            <p:ph type="sldNum" sz="quarter" idx="10"/>
          </p:nvPr>
        </p:nvSpPr>
        <p:spPr/>
        <p:txBody>
          <a:bodyPr/>
          <a:lstStyle/>
          <a:p>
            <a:fld id="{A3D1C70C-36A2-44FC-A083-98959550CFF4}" type="slidenum">
              <a:rPr lang="en-US" smtClean="0"/>
              <a:pPr/>
              <a:t>63</a:t>
            </a:fld>
            <a:endParaRPr lang="en-US"/>
          </a:p>
        </p:txBody>
      </p:sp>
      <p:sp>
        <p:nvSpPr>
          <p:cNvPr id="5" name="Oval 4">
            <a:extLst>
              <a:ext uri="{FF2B5EF4-FFF2-40B4-BE49-F238E27FC236}">
                <a16:creationId xmlns:a16="http://schemas.microsoft.com/office/drawing/2014/main" id="{182B829C-8483-458C-AA3A-D16067F0DFEE}"/>
              </a:ext>
            </a:extLst>
          </p:cNvPr>
          <p:cNvSpPr/>
          <p:nvPr/>
        </p:nvSpPr>
        <p:spPr>
          <a:xfrm>
            <a:off x="5173719" y="1126475"/>
            <a:ext cx="1765738" cy="1408386"/>
          </a:xfrm>
          <a:prstGeom prst="ellipse">
            <a:avLst/>
          </a:prstGeom>
          <a:blipFill dpi="0" rotWithShape="1">
            <a:blip r:embed="rId2">
              <a:extLst>
                <a:ext uri="{28A0092B-C50C-407E-A947-70E740481C1C}">
                  <a14:useLocalDpi xmlns:a14="http://schemas.microsoft.com/office/drawing/2010/main" val="0"/>
                </a:ext>
              </a:extLst>
            </a:blip>
            <a:srcRect/>
            <a:stretch>
              <a:fillRect l="-2468" t="486" r="-6931" b="-57200"/>
            </a:stretch>
          </a:blipFill>
          <a:ln>
            <a:solidFill>
              <a:srgbClr val="6E2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D6EA9F3-022D-4905-B5C8-5E787D63A948}"/>
              </a:ext>
            </a:extLst>
          </p:cNvPr>
          <p:cNvSpPr/>
          <p:nvPr/>
        </p:nvSpPr>
        <p:spPr>
          <a:xfrm>
            <a:off x="846083" y="3429000"/>
            <a:ext cx="1765738" cy="1408386"/>
          </a:xfrm>
          <a:prstGeom prst="ellipse">
            <a:avLst/>
          </a:prstGeom>
          <a:blipFill dpi="0" rotWithShape="1">
            <a:blip r:embed="rId3">
              <a:extLst>
                <a:ext uri="{28A0092B-C50C-407E-A947-70E740481C1C}">
                  <a14:useLocalDpi xmlns:a14="http://schemas.microsoft.com/office/drawing/2010/main" val="0"/>
                </a:ext>
              </a:extLst>
            </a:blip>
            <a:srcRect/>
            <a:stretch>
              <a:fillRect l="-15745" t="-15910" r="-12351" b="-97258"/>
            </a:stretch>
          </a:blipFill>
          <a:ln>
            <a:solidFill>
              <a:srgbClr val="6E2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739B239-2578-4F69-B2C9-32E2A6696F74}"/>
              </a:ext>
            </a:extLst>
          </p:cNvPr>
          <p:cNvSpPr/>
          <p:nvPr/>
        </p:nvSpPr>
        <p:spPr>
          <a:xfrm>
            <a:off x="9254360" y="3429000"/>
            <a:ext cx="1765738" cy="1408386"/>
          </a:xfrm>
          <a:prstGeom prst="ellipse">
            <a:avLst/>
          </a:prstGeom>
          <a:blipFill dpi="0" rotWithShape="1">
            <a:blip r:embed="rId4">
              <a:extLst>
                <a:ext uri="{28A0092B-C50C-407E-A947-70E740481C1C}">
                  <a14:useLocalDpi xmlns:a14="http://schemas.microsoft.com/office/drawing/2010/main" val="0"/>
                </a:ext>
              </a:extLst>
            </a:blip>
            <a:srcRect/>
            <a:stretch>
              <a:fillRect r="-15178" b="-25616"/>
            </a:stretch>
          </a:blipFill>
          <a:ln>
            <a:solidFill>
              <a:srgbClr val="6E2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18798923-F22F-4E89-A8DE-0CAF73DDB60D}"/>
              </a:ext>
            </a:extLst>
          </p:cNvPr>
          <p:cNvSpPr/>
          <p:nvPr/>
        </p:nvSpPr>
        <p:spPr>
          <a:xfrm>
            <a:off x="6419192" y="3429000"/>
            <a:ext cx="1765738" cy="1408386"/>
          </a:xfrm>
          <a:prstGeom prst="ellipse">
            <a:avLst/>
          </a:prstGeom>
          <a:blipFill dpi="0" rotWithShape="1">
            <a:blip r:embed="rId5">
              <a:extLst>
                <a:ext uri="{28A0092B-C50C-407E-A947-70E740481C1C}">
                  <a14:useLocalDpi xmlns:a14="http://schemas.microsoft.com/office/drawing/2010/main" val="0"/>
                </a:ext>
              </a:extLst>
            </a:blip>
            <a:srcRect/>
            <a:stretch>
              <a:fillRect l="-2232" t="-10406" r="298" b="-44514"/>
            </a:stretch>
          </a:blipFill>
          <a:ln>
            <a:solidFill>
              <a:srgbClr val="6E2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74D5AF42-038E-474E-A0B7-1C8A4D6EDE42}"/>
              </a:ext>
            </a:extLst>
          </p:cNvPr>
          <p:cNvSpPr/>
          <p:nvPr/>
        </p:nvSpPr>
        <p:spPr>
          <a:xfrm>
            <a:off x="3681251" y="3429000"/>
            <a:ext cx="1765738" cy="1408386"/>
          </a:xfrm>
          <a:prstGeom prst="ellipse">
            <a:avLst/>
          </a:prstGeom>
          <a:blipFill dpi="0" rotWithShape="1">
            <a:blip r:embed="rId6">
              <a:extLst>
                <a:ext uri="{28A0092B-C50C-407E-A947-70E740481C1C}">
                  <a14:useLocalDpi xmlns:a14="http://schemas.microsoft.com/office/drawing/2010/main" val="0"/>
                </a:ext>
              </a:extLst>
            </a:blip>
            <a:srcRect/>
            <a:stretch>
              <a:fillRect l="967" t="-5194" r="-967" b="-14918"/>
            </a:stretch>
          </a:blipFill>
          <a:ln>
            <a:solidFill>
              <a:srgbClr val="6E23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8E54658-2FA0-4F07-95CD-1AE881AE72C2}"/>
              </a:ext>
            </a:extLst>
          </p:cNvPr>
          <p:cNvSpPr txBox="1"/>
          <p:nvPr/>
        </p:nvSpPr>
        <p:spPr>
          <a:xfrm>
            <a:off x="4847895" y="2558588"/>
            <a:ext cx="2496209" cy="646331"/>
          </a:xfrm>
          <a:prstGeom prst="rect">
            <a:avLst/>
          </a:prstGeom>
          <a:noFill/>
        </p:spPr>
        <p:txBody>
          <a:bodyPr wrap="square" rtlCol="0">
            <a:spAutoFit/>
          </a:bodyPr>
          <a:lstStyle/>
          <a:p>
            <a:pPr algn="ctr"/>
            <a:r>
              <a:rPr lang="en-US"/>
              <a:t>Dr. Shawanda Beale</a:t>
            </a:r>
          </a:p>
          <a:p>
            <a:pPr algn="ctr"/>
            <a:r>
              <a:rPr lang="en-US"/>
              <a:t>State Coordinator</a:t>
            </a:r>
          </a:p>
        </p:txBody>
      </p:sp>
      <p:sp>
        <p:nvSpPr>
          <p:cNvPr id="12" name="TextBox 11">
            <a:extLst>
              <a:ext uri="{FF2B5EF4-FFF2-40B4-BE49-F238E27FC236}">
                <a16:creationId xmlns:a16="http://schemas.microsoft.com/office/drawing/2014/main" id="{FD6E6C48-9A9E-46B1-B6E3-E655ED548870}"/>
              </a:ext>
            </a:extLst>
          </p:cNvPr>
          <p:cNvSpPr txBox="1"/>
          <p:nvPr/>
        </p:nvSpPr>
        <p:spPr>
          <a:xfrm>
            <a:off x="480847" y="4976042"/>
            <a:ext cx="2496209" cy="584775"/>
          </a:xfrm>
          <a:prstGeom prst="rect">
            <a:avLst/>
          </a:prstGeom>
          <a:noFill/>
        </p:spPr>
        <p:txBody>
          <a:bodyPr wrap="square" rtlCol="0">
            <a:spAutoFit/>
          </a:bodyPr>
          <a:lstStyle/>
          <a:p>
            <a:pPr algn="ctr"/>
            <a:r>
              <a:rPr lang="en-US" sz="1600"/>
              <a:t>Tamika Chester, M.S.</a:t>
            </a:r>
          </a:p>
          <a:p>
            <a:pPr algn="ctr"/>
            <a:r>
              <a:rPr lang="en-US" sz="1600"/>
              <a:t>Program Officer</a:t>
            </a:r>
          </a:p>
        </p:txBody>
      </p:sp>
      <p:sp>
        <p:nvSpPr>
          <p:cNvPr id="13" name="TextBox 12">
            <a:extLst>
              <a:ext uri="{FF2B5EF4-FFF2-40B4-BE49-F238E27FC236}">
                <a16:creationId xmlns:a16="http://schemas.microsoft.com/office/drawing/2014/main" id="{D95E1780-BD1F-413B-ABD4-2E5A45FB960F}"/>
              </a:ext>
            </a:extLst>
          </p:cNvPr>
          <p:cNvSpPr txBox="1"/>
          <p:nvPr/>
        </p:nvSpPr>
        <p:spPr>
          <a:xfrm>
            <a:off x="3316015" y="4976041"/>
            <a:ext cx="2496209" cy="584775"/>
          </a:xfrm>
          <a:prstGeom prst="rect">
            <a:avLst/>
          </a:prstGeom>
          <a:noFill/>
        </p:spPr>
        <p:txBody>
          <a:bodyPr wrap="square" rtlCol="0">
            <a:spAutoFit/>
          </a:bodyPr>
          <a:lstStyle/>
          <a:p>
            <a:pPr algn="ctr"/>
            <a:r>
              <a:rPr lang="en-US" sz="1600"/>
              <a:t>Shantel Brown, M.H.S.</a:t>
            </a:r>
          </a:p>
          <a:p>
            <a:pPr algn="ctr"/>
            <a:r>
              <a:rPr lang="en-US" sz="1600"/>
              <a:t>Program Officer</a:t>
            </a:r>
          </a:p>
        </p:txBody>
      </p:sp>
      <p:sp>
        <p:nvSpPr>
          <p:cNvPr id="14" name="TextBox 13">
            <a:extLst>
              <a:ext uri="{FF2B5EF4-FFF2-40B4-BE49-F238E27FC236}">
                <a16:creationId xmlns:a16="http://schemas.microsoft.com/office/drawing/2014/main" id="{1F59DC71-1806-4DB5-BCC1-47DCD92ED77C}"/>
              </a:ext>
            </a:extLst>
          </p:cNvPr>
          <p:cNvSpPr txBox="1"/>
          <p:nvPr/>
        </p:nvSpPr>
        <p:spPr>
          <a:xfrm>
            <a:off x="5722881" y="4978636"/>
            <a:ext cx="3158361" cy="584775"/>
          </a:xfrm>
          <a:prstGeom prst="rect">
            <a:avLst/>
          </a:prstGeom>
          <a:noFill/>
        </p:spPr>
        <p:txBody>
          <a:bodyPr wrap="square" rtlCol="0">
            <a:spAutoFit/>
          </a:bodyPr>
          <a:lstStyle/>
          <a:p>
            <a:pPr algn="ctr"/>
            <a:r>
              <a:rPr lang="en-US" sz="1600"/>
              <a:t>Jeannie Weaver, </a:t>
            </a:r>
            <a:r>
              <a:rPr lang="en-US" sz="1600" err="1"/>
              <a:t>Ed.S</a:t>
            </a:r>
            <a:r>
              <a:rPr lang="en-US" sz="1600"/>
              <a:t>., NCSP</a:t>
            </a:r>
          </a:p>
          <a:p>
            <a:pPr algn="ctr"/>
            <a:r>
              <a:rPr lang="en-US" sz="1600"/>
              <a:t>Program Officer</a:t>
            </a:r>
          </a:p>
        </p:txBody>
      </p:sp>
      <p:sp>
        <p:nvSpPr>
          <p:cNvPr id="15" name="TextBox 14">
            <a:extLst>
              <a:ext uri="{FF2B5EF4-FFF2-40B4-BE49-F238E27FC236}">
                <a16:creationId xmlns:a16="http://schemas.microsoft.com/office/drawing/2014/main" id="{3AAA462A-4607-48B6-80AA-F51B84242A58}"/>
              </a:ext>
            </a:extLst>
          </p:cNvPr>
          <p:cNvSpPr txBox="1"/>
          <p:nvPr/>
        </p:nvSpPr>
        <p:spPr>
          <a:xfrm>
            <a:off x="8889125" y="4978636"/>
            <a:ext cx="2496209" cy="584775"/>
          </a:xfrm>
          <a:prstGeom prst="rect">
            <a:avLst/>
          </a:prstGeom>
          <a:noFill/>
        </p:spPr>
        <p:txBody>
          <a:bodyPr wrap="square" rtlCol="0">
            <a:spAutoFit/>
          </a:bodyPr>
          <a:lstStyle/>
          <a:p>
            <a:pPr algn="ctr"/>
            <a:r>
              <a:rPr lang="en-US" sz="1600"/>
              <a:t>Laura Kale, M.S.</a:t>
            </a:r>
          </a:p>
          <a:p>
            <a:pPr algn="ctr"/>
            <a:r>
              <a:rPr lang="en-US" sz="1600"/>
              <a:t>Pars 21</a:t>
            </a:r>
          </a:p>
        </p:txBody>
      </p:sp>
    </p:spTree>
    <p:extLst>
      <p:ext uri="{BB962C8B-B14F-4D97-AF65-F5344CB8AC3E}">
        <p14:creationId xmlns:p14="http://schemas.microsoft.com/office/powerpoint/2010/main" val="958795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21F14-AAC9-4025-83C3-4EF451C035B0}"/>
              </a:ext>
            </a:extLst>
          </p:cNvPr>
          <p:cNvSpPr>
            <a:spLocks noGrp="1"/>
          </p:cNvSpPr>
          <p:nvPr>
            <p:ph type="title"/>
          </p:nvPr>
        </p:nvSpPr>
        <p:spPr/>
        <p:txBody>
          <a:bodyPr/>
          <a:lstStyle/>
          <a:p>
            <a:r>
              <a:rPr lang="en-US"/>
              <a:t>Overview</a:t>
            </a:r>
          </a:p>
        </p:txBody>
      </p:sp>
      <p:sp>
        <p:nvSpPr>
          <p:cNvPr id="3" name="Text Placeholder 2">
            <a:extLst>
              <a:ext uri="{FF2B5EF4-FFF2-40B4-BE49-F238E27FC236}">
                <a16:creationId xmlns:a16="http://schemas.microsoft.com/office/drawing/2014/main" id="{4CDF4292-B007-4120-963E-7F859DDDCA7C}"/>
              </a:ext>
            </a:extLst>
          </p:cNvPr>
          <p:cNvSpPr>
            <a:spLocks noGrp="1"/>
          </p:cNvSpPr>
          <p:nvPr>
            <p:ph type="body" sz="quarter" idx="11"/>
          </p:nvPr>
        </p:nvSpPr>
        <p:spPr>
          <a:xfrm>
            <a:off x="171450" y="1222376"/>
            <a:ext cx="12020549" cy="1878176"/>
          </a:xfrm>
        </p:spPr>
        <p:txBody>
          <a:bodyPr vert="horz" lIns="91440" tIns="45720" rIns="822960" bIns="45720" rtlCol="0" anchor="t">
            <a:normAutofit fontScale="47500" lnSpcReduction="20000"/>
          </a:bodyPr>
          <a:lstStyle/>
          <a:p>
            <a:pPr marL="0" indent="0">
              <a:buNone/>
            </a:pPr>
            <a:r>
              <a:rPr lang="en-US">
                <a:latin typeface="Palatino Linotype"/>
              </a:rPr>
              <a:t>The Nita M. Lowey 21st Century Community Learning Centers (21st CCLC), a federally funded program, provides approximately $28 million to the New Jersey Department of Education (NJDOE) to support out-of-school time programs which include before-school, after-school, or summer enrichment. Under Title IV, Part B of the Every Student Succeeds Act (ESSA), the purpose of the 21st CCLC program is to provide opportunities for communities to establish or expand activities in community learning centers that:</a:t>
            </a:r>
          </a:p>
          <a:p>
            <a:endParaRPr lang="en-US"/>
          </a:p>
        </p:txBody>
      </p:sp>
      <p:sp>
        <p:nvSpPr>
          <p:cNvPr id="4" name="Slide Number Placeholder 3">
            <a:extLst>
              <a:ext uri="{FF2B5EF4-FFF2-40B4-BE49-F238E27FC236}">
                <a16:creationId xmlns:a16="http://schemas.microsoft.com/office/drawing/2014/main" id="{544A9AA1-0BF3-4DA2-9869-B3A85C421198}"/>
              </a:ext>
            </a:extLst>
          </p:cNvPr>
          <p:cNvSpPr>
            <a:spLocks noGrp="1"/>
          </p:cNvSpPr>
          <p:nvPr>
            <p:ph type="sldNum" sz="quarter" idx="10"/>
          </p:nvPr>
        </p:nvSpPr>
        <p:spPr/>
        <p:txBody>
          <a:bodyPr/>
          <a:lstStyle/>
          <a:p>
            <a:fld id="{A3D1C70C-36A2-44FC-A083-98959550CFF4}" type="slidenum">
              <a:rPr lang="en-US" smtClean="0"/>
              <a:pPr/>
              <a:t>64</a:t>
            </a:fld>
            <a:endParaRPr lang="en-US"/>
          </a:p>
        </p:txBody>
      </p:sp>
      <p:pic>
        <p:nvPicPr>
          <p:cNvPr id="5" name="Picture 4">
            <a:extLst>
              <a:ext uri="{FF2B5EF4-FFF2-40B4-BE49-F238E27FC236}">
                <a16:creationId xmlns:a16="http://schemas.microsoft.com/office/drawing/2014/main" id="{CDB4616A-FE2B-4FD5-8931-10F31ED8E2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866" b="96089" l="1648" r="98226">
                        <a14:foregroundMark x1="2155" y1="91899" x2="5699" y2="97190"/>
                        <a14:foregroundMark x1="14751" y1="96079" x2="19011" y2="95251"/>
                        <a14:foregroundMark x1="19011" y1="95251" x2="26236" y2="95810"/>
                        <a14:foregroundMark x1="26236" y1="95810" x2="30798" y2="93575"/>
                        <a14:foregroundMark x1="30798" y1="93575" x2="32700" y2="75978"/>
                        <a14:foregroundMark x1="32700" y1="75978" x2="31432" y2="46369"/>
                        <a14:foregroundMark x1="31432" y1="46369" x2="31686" y2="12011"/>
                        <a14:foregroundMark x1="31686" y1="12011" x2="14956" y2="5028"/>
                        <a14:foregroundMark x1="14956" y1="5028" x2="3549" y2="6425"/>
                        <a14:foregroundMark x1="3549" y1="6425" x2="1394" y2="21508"/>
                        <a14:foregroundMark x1="1394" y1="21508" x2="1901" y2="90503"/>
                        <a14:foregroundMark x1="1901" y1="90503" x2="2408" y2="93575"/>
                        <a14:foregroundMark x1="62484" y1="96089" x2="65906" y2="75419"/>
                        <a14:foregroundMark x1="65906" y1="75419" x2="64639" y2="59218"/>
                        <a14:foregroundMark x1="64639" y1="59218" x2="64766" y2="18715"/>
                        <a14:foregroundMark x1="65019" y1="12011" x2="58682" y2="5028"/>
                        <a14:foregroundMark x1="58682" y1="5028" x2="35488" y2="5866"/>
                        <a14:foregroundMark x1="35488" y1="5866" x2="34094" y2="12570"/>
                        <a14:foregroundMark x1="92776" y1="96089" x2="97212" y2="92737"/>
                        <a14:foregroundMark x1="97212" y1="92737" x2="99113" y2="31285"/>
                        <a14:foregroundMark x1="99113" y1="31285" x2="97972" y2="13408"/>
                        <a14:foregroundMark x1="97972" y1="13408" x2="94677" y2="5028"/>
                        <a14:foregroundMark x1="94677" y1="5028" x2="91508" y2="19274"/>
                        <a14:foregroundMark x1="91508" y1="19274" x2="98226" y2="21229"/>
                        <a14:foregroundMark x1="70215" y1="96089" x2="67681" y2="90503"/>
                        <a14:backgroundMark x1="5830" y1="98883" x2="13942" y2="98883"/>
                        <a14:backgroundMark x1="6844" y1="98045" x2="5703" y2="97207"/>
                      </a14:backgroundRemoval>
                    </a14:imgEffect>
                  </a14:imgLayer>
                </a14:imgProps>
              </a:ext>
            </a:extLst>
          </a:blip>
          <a:stretch>
            <a:fillRect/>
          </a:stretch>
        </p:blipFill>
        <p:spPr>
          <a:xfrm>
            <a:off x="171450" y="2477435"/>
            <a:ext cx="11849100" cy="3779761"/>
          </a:xfrm>
          <a:prstGeom prst="rect">
            <a:avLst/>
          </a:prstGeom>
        </p:spPr>
      </p:pic>
      <p:sp>
        <p:nvSpPr>
          <p:cNvPr id="7" name="TextBox 6">
            <a:extLst>
              <a:ext uri="{FF2B5EF4-FFF2-40B4-BE49-F238E27FC236}">
                <a16:creationId xmlns:a16="http://schemas.microsoft.com/office/drawing/2014/main" id="{48015288-B96C-477C-AB83-04D1D4D3D8E3}"/>
              </a:ext>
            </a:extLst>
          </p:cNvPr>
          <p:cNvSpPr txBox="1"/>
          <p:nvPr/>
        </p:nvSpPr>
        <p:spPr>
          <a:xfrm>
            <a:off x="8308893" y="3604299"/>
            <a:ext cx="3473204" cy="2062103"/>
          </a:xfrm>
          <a:prstGeom prst="rect">
            <a:avLst/>
          </a:prstGeom>
          <a:noFill/>
        </p:spPr>
        <p:txBody>
          <a:bodyPr wrap="square">
            <a:spAutoFit/>
          </a:bodyPr>
          <a:lstStyle/>
          <a:p>
            <a:pPr marL="285750" indent="-285750">
              <a:buFont typeface="Arial" panose="020B0604020202020204" pitchFamily="34" charset="0"/>
              <a:buChar char="•"/>
            </a:pPr>
            <a:r>
              <a:rPr lang="en-US" sz="1600">
                <a:latin typeface="Palatino Linotype"/>
              </a:rPr>
              <a:t>Offer families of students served by community learning centers opportunities for active and meaningful engagement in their children’s education, including opportunities for literacy and related educational development.</a:t>
            </a:r>
          </a:p>
        </p:txBody>
      </p:sp>
      <p:sp>
        <p:nvSpPr>
          <p:cNvPr id="9" name="TextBox 8">
            <a:extLst>
              <a:ext uri="{FF2B5EF4-FFF2-40B4-BE49-F238E27FC236}">
                <a16:creationId xmlns:a16="http://schemas.microsoft.com/office/drawing/2014/main" id="{D1407EDB-3AB3-42C9-BD7A-734D83D190D2}"/>
              </a:ext>
            </a:extLst>
          </p:cNvPr>
          <p:cNvSpPr txBox="1"/>
          <p:nvPr/>
        </p:nvSpPr>
        <p:spPr>
          <a:xfrm>
            <a:off x="518649" y="3604299"/>
            <a:ext cx="3626071" cy="1815882"/>
          </a:xfrm>
          <a:prstGeom prst="rect">
            <a:avLst/>
          </a:prstGeom>
          <a:noFill/>
        </p:spPr>
        <p:txBody>
          <a:bodyPr wrap="square">
            <a:spAutoFit/>
          </a:bodyPr>
          <a:lstStyle/>
          <a:p>
            <a:pPr marL="285750" indent="-285750">
              <a:buFont typeface="Arial" panose="020B0604020202020204" pitchFamily="34" charset="0"/>
              <a:buChar char="•"/>
            </a:pPr>
            <a:r>
              <a:rPr lang="en-US" sz="1600">
                <a:latin typeface="Palatino Linotype"/>
              </a:rPr>
              <a:t>Increase academic enrichment, including providing tutorial services to help students, particularly students who attend low-performing schools, to meet the challenging State academic standards;</a:t>
            </a:r>
          </a:p>
        </p:txBody>
      </p:sp>
      <p:sp>
        <p:nvSpPr>
          <p:cNvPr id="11" name="TextBox 10">
            <a:extLst>
              <a:ext uri="{FF2B5EF4-FFF2-40B4-BE49-F238E27FC236}">
                <a16:creationId xmlns:a16="http://schemas.microsoft.com/office/drawing/2014/main" id="{A10E8187-5AF5-4D12-AA54-9C1CD520B03F}"/>
              </a:ext>
            </a:extLst>
          </p:cNvPr>
          <p:cNvSpPr txBox="1"/>
          <p:nvPr/>
        </p:nvSpPr>
        <p:spPr>
          <a:xfrm>
            <a:off x="4282965" y="3470292"/>
            <a:ext cx="3626070" cy="2554545"/>
          </a:xfrm>
          <a:prstGeom prst="rect">
            <a:avLst/>
          </a:prstGeom>
          <a:noFill/>
        </p:spPr>
        <p:txBody>
          <a:bodyPr wrap="square">
            <a:spAutoFit/>
          </a:bodyPr>
          <a:lstStyle/>
          <a:p>
            <a:pPr marL="285750" indent="-285750">
              <a:buFont typeface="Arial" panose="020B0604020202020204" pitchFamily="34" charset="0"/>
              <a:buChar char="•"/>
            </a:pPr>
            <a:r>
              <a:rPr lang="en-US" sz="1600">
                <a:latin typeface="Palatino Linotype"/>
              </a:rPr>
              <a:t>Offer students a broad array of additional services, programs, and activities, such as nutrition and health education programs, drug and violence prevention programs, counseling programs, and others that are designed to reinforce and complement the regular academic program of participating students; and</a:t>
            </a:r>
          </a:p>
        </p:txBody>
      </p:sp>
    </p:spTree>
    <p:extLst>
      <p:ext uri="{BB962C8B-B14F-4D97-AF65-F5344CB8AC3E}">
        <p14:creationId xmlns:p14="http://schemas.microsoft.com/office/powerpoint/2010/main" val="17393936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5CBC81-0C94-4D89-AC90-CCCBEBBB402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22005" y="2050167"/>
            <a:ext cx="6096000" cy="4071884"/>
          </a:xfrm>
          <a:prstGeom prst="rect">
            <a:avLst/>
          </a:prstGeom>
        </p:spPr>
      </p:pic>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p:txBody>
          <a:bodyPr/>
          <a:lstStyle/>
          <a:p>
            <a:r>
              <a:rPr lang="en-US"/>
              <a:t>Program Expectations</a:t>
            </a:r>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type="body" sz="quarter" idx="11"/>
          </p:nvPr>
        </p:nvSpPr>
        <p:spPr>
          <a:xfrm>
            <a:off x="171451" y="1222375"/>
            <a:ext cx="8067674" cy="4803775"/>
          </a:xfrm>
        </p:spPr>
        <p:txBody>
          <a:bodyPr vert="horz" lIns="91440" tIns="45720" rIns="822960" bIns="45720" rtlCol="0" anchor="t">
            <a:noAutofit/>
          </a:bodyPr>
          <a:lstStyle/>
          <a:p>
            <a:pPr marL="513715" lvl="1" indent="-170815">
              <a:lnSpc>
                <a:spcPct val="100000"/>
              </a:lnSpc>
              <a:spcBef>
                <a:spcPts val="0"/>
              </a:spcBef>
              <a:spcAft>
                <a:spcPts val="0"/>
              </a:spcAft>
            </a:pPr>
            <a:r>
              <a:rPr lang="en-US" altLang="en-US" sz="2400">
                <a:latin typeface="Palatino Linotype"/>
              </a:rPr>
              <a:t>Nita M. Lowey 21</a:t>
            </a:r>
            <a:r>
              <a:rPr lang="en-US" altLang="en-US" sz="2400" baseline="30000">
                <a:latin typeface="Palatino Linotype"/>
              </a:rPr>
              <a:t>st</a:t>
            </a:r>
            <a:r>
              <a:rPr lang="en-US" altLang="en-US" sz="2400">
                <a:latin typeface="Palatino Linotype"/>
              </a:rPr>
              <a:t> Century Community Learning Centers (21</a:t>
            </a:r>
            <a:r>
              <a:rPr lang="en-US" altLang="en-US" sz="2400" baseline="30000">
                <a:latin typeface="Palatino Linotype"/>
              </a:rPr>
              <a:t>st</a:t>
            </a:r>
            <a:r>
              <a:rPr lang="en-US" altLang="en-US" sz="2400">
                <a:latin typeface="Palatino Linotype"/>
              </a:rPr>
              <a:t> CCLC) Programs Provide:</a:t>
            </a:r>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0"/>
          </p:nvPr>
        </p:nvSpPr>
        <p:spPr/>
        <p:txBody>
          <a:bodyPr/>
          <a:lstStyle/>
          <a:p>
            <a:fld id="{A3D1C70C-36A2-44FC-A083-98959550CFF4}" type="slidenum">
              <a:rPr lang="en-US" smtClean="0"/>
              <a:pPr/>
              <a:t>65</a:t>
            </a:fld>
            <a:endParaRPr lang="en-US"/>
          </a:p>
        </p:txBody>
      </p:sp>
      <p:sp>
        <p:nvSpPr>
          <p:cNvPr id="10" name="TextBox 9">
            <a:extLst>
              <a:ext uri="{FF2B5EF4-FFF2-40B4-BE49-F238E27FC236}">
                <a16:creationId xmlns:a16="http://schemas.microsoft.com/office/drawing/2014/main" id="{817F67DB-DE2E-4B52-BFD4-40F5DAF5A5E7}"/>
              </a:ext>
            </a:extLst>
          </p:cNvPr>
          <p:cNvSpPr txBox="1"/>
          <p:nvPr/>
        </p:nvSpPr>
        <p:spPr>
          <a:xfrm>
            <a:off x="947619" y="2147329"/>
            <a:ext cx="6570287" cy="646331"/>
          </a:xfrm>
          <a:prstGeom prst="rect">
            <a:avLst/>
          </a:prstGeom>
          <a:noFill/>
        </p:spPr>
        <p:txBody>
          <a:bodyPr wrap="square">
            <a:spAutoFit/>
          </a:bodyPr>
          <a:lstStyle/>
          <a:p>
            <a:pPr marL="1085850" lvl="2" indent="-285750">
              <a:lnSpc>
                <a:spcPct val="100000"/>
              </a:lnSpc>
              <a:spcBef>
                <a:spcPts val="0"/>
              </a:spcBef>
              <a:spcAft>
                <a:spcPts val="0"/>
              </a:spcAft>
              <a:buFont typeface="Arial" panose="020B0604020202020204" pitchFamily="34" charset="0"/>
              <a:buChar char="•"/>
            </a:pPr>
            <a:r>
              <a:rPr lang="en-US" altLang="en-US" sz="1800"/>
              <a:t>An engaging and interactive environment for students, families, and staff.</a:t>
            </a:r>
            <a:endParaRPr lang="en-US" altLang="en-US" sz="1800">
              <a:cs typeface="Calibri" panose="020F0502020204030204"/>
            </a:endParaRPr>
          </a:p>
        </p:txBody>
      </p:sp>
      <p:sp>
        <p:nvSpPr>
          <p:cNvPr id="12" name="TextBox 11">
            <a:extLst>
              <a:ext uri="{FF2B5EF4-FFF2-40B4-BE49-F238E27FC236}">
                <a16:creationId xmlns:a16="http://schemas.microsoft.com/office/drawing/2014/main" id="{79EDE26D-A9EA-448A-B148-BAD485DE4994}"/>
              </a:ext>
            </a:extLst>
          </p:cNvPr>
          <p:cNvSpPr txBox="1"/>
          <p:nvPr/>
        </p:nvSpPr>
        <p:spPr>
          <a:xfrm>
            <a:off x="947619" y="2909968"/>
            <a:ext cx="6096000" cy="369332"/>
          </a:xfrm>
          <a:prstGeom prst="rect">
            <a:avLst/>
          </a:prstGeom>
          <a:noFill/>
        </p:spPr>
        <p:txBody>
          <a:bodyPr wrap="square">
            <a:spAutoFit/>
          </a:bodyPr>
          <a:lstStyle/>
          <a:p>
            <a:pPr marL="1085850" lvl="2" indent="-285750">
              <a:lnSpc>
                <a:spcPct val="100000"/>
              </a:lnSpc>
              <a:spcBef>
                <a:spcPts val="0"/>
              </a:spcBef>
              <a:spcAft>
                <a:spcPts val="0"/>
              </a:spcAft>
              <a:buFont typeface="Arial" panose="020B0604020202020204" pitchFamily="34" charset="0"/>
              <a:buChar char="•"/>
            </a:pPr>
            <a:r>
              <a:rPr lang="en-US" altLang="en-US" sz="1800"/>
              <a:t>Innovative and hands-on activities.</a:t>
            </a:r>
            <a:endParaRPr lang="en-US" altLang="en-US" sz="1800">
              <a:cs typeface="Calibri" panose="020F0502020204030204"/>
            </a:endParaRPr>
          </a:p>
        </p:txBody>
      </p:sp>
      <p:sp>
        <p:nvSpPr>
          <p:cNvPr id="14" name="TextBox 13">
            <a:extLst>
              <a:ext uri="{FF2B5EF4-FFF2-40B4-BE49-F238E27FC236}">
                <a16:creationId xmlns:a16="http://schemas.microsoft.com/office/drawing/2014/main" id="{8F28627E-FAD4-40B0-A483-E409CD0A83D6}"/>
              </a:ext>
            </a:extLst>
          </p:cNvPr>
          <p:cNvSpPr txBox="1"/>
          <p:nvPr/>
        </p:nvSpPr>
        <p:spPr>
          <a:xfrm>
            <a:off x="947619" y="3606170"/>
            <a:ext cx="6096000" cy="369332"/>
          </a:xfrm>
          <a:prstGeom prst="rect">
            <a:avLst/>
          </a:prstGeom>
          <a:noFill/>
        </p:spPr>
        <p:txBody>
          <a:bodyPr wrap="square">
            <a:spAutoFit/>
          </a:bodyPr>
          <a:lstStyle/>
          <a:p>
            <a:pPr marL="1085850" lvl="2" indent="-285750">
              <a:lnSpc>
                <a:spcPct val="100000"/>
              </a:lnSpc>
              <a:spcBef>
                <a:spcPts val="0"/>
              </a:spcBef>
              <a:spcAft>
                <a:spcPts val="0"/>
              </a:spcAft>
              <a:buFont typeface="Arial" panose="020B0604020202020204" pitchFamily="34" charset="0"/>
              <a:buChar char="•"/>
            </a:pPr>
            <a:r>
              <a:rPr lang="en-US" altLang="en-US" sz="1800"/>
              <a:t>Collaborative relationships. </a:t>
            </a:r>
            <a:endParaRPr lang="en-US" altLang="en-US" sz="1800">
              <a:cs typeface="Calibri" panose="020F0502020204030204"/>
            </a:endParaRPr>
          </a:p>
        </p:txBody>
      </p:sp>
      <p:sp>
        <p:nvSpPr>
          <p:cNvPr id="8" name="TextBox 7">
            <a:extLst>
              <a:ext uri="{FF2B5EF4-FFF2-40B4-BE49-F238E27FC236}">
                <a16:creationId xmlns:a16="http://schemas.microsoft.com/office/drawing/2014/main" id="{222F054B-2027-43A0-8E8D-440623720691}"/>
              </a:ext>
            </a:extLst>
          </p:cNvPr>
          <p:cNvSpPr txBox="1"/>
          <p:nvPr/>
        </p:nvSpPr>
        <p:spPr>
          <a:xfrm>
            <a:off x="947619" y="4317475"/>
            <a:ext cx="6096000" cy="369332"/>
          </a:xfrm>
          <a:prstGeom prst="rect">
            <a:avLst/>
          </a:prstGeom>
          <a:noFill/>
        </p:spPr>
        <p:txBody>
          <a:bodyPr wrap="square">
            <a:spAutoFit/>
          </a:bodyPr>
          <a:lstStyle/>
          <a:p>
            <a:pPr marL="1085850" lvl="2" indent="-285750">
              <a:lnSpc>
                <a:spcPct val="100000"/>
              </a:lnSpc>
              <a:spcBef>
                <a:spcPts val="0"/>
              </a:spcBef>
              <a:spcAft>
                <a:spcPts val="0"/>
              </a:spcAft>
              <a:buFont typeface="Arial" panose="020B0604020202020204" pitchFamily="34" charset="0"/>
              <a:buChar char="•"/>
            </a:pPr>
            <a:r>
              <a:rPr lang="en-US" altLang="en-US" sz="1800"/>
              <a:t>Safe and welcoming environment.</a:t>
            </a:r>
            <a:endParaRPr lang="en-US" altLang="en-US" sz="1800">
              <a:cs typeface="Calibri" panose="020F0502020204030204"/>
            </a:endParaRPr>
          </a:p>
        </p:txBody>
      </p:sp>
      <p:sp>
        <p:nvSpPr>
          <p:cNvPr id="16" name="TextBox 15">
            <a:extLst>
              <a:ext uri="{FF2B5EF4-FFF2-40B4-BE49-F238E27FC236}">
                <a16:creationId xmlns:a16="http://schemas.microsoft.com/office/drawing/2014/main" id="{FEB9B8AB-B4A8-4CC5-8641-782EB65D1991}"/>
              </a:ext>
            </a:extLst>
          </p:cNvPr>
          <p:cNvSpPr txBox="1"/>
          <p:nvPr/>
        </p:nvSpPr>
        <p:spPr>
          <a:xfrm>
            <a:off x="947619" y="5001422"/>
            <a:ext cx="6096000" cy="369332"/>
          </a:xfrm>
          <a:prstGeom prst="rect">
            <a:avLst/>
          </a:prstGeom>
          <a:noFill/>
        </p:spPr>
        <p:txBody>
          <a:bodyPr wrap="square" lIns="91440" tIns="45720" rIns="91440" bIns="45720" anchor="t">
            <a:spAutoFit/>
          </a:bodyPr>
          <a:lstStyle/>
          <a:p>
            <a:pPr marL="1085850" lvl="2" indent="-285750">
              <a:lnSpc>
                <a:spcPct val="100000"/>
              </a:lnSpc>
              <a:spcBef>
                <a:spcPts val="0"/>
              </a:spcBef>
              <a:spcAft>
                <a:spcPts val="0"/>
              </a:spcAft>
              <a:buFont typeface="Arial" panose="020B0604020202020204" pitchFamily="34" charset="0"/>
              <a:buChar char="•"/>
            </a:pPr>
            <a:r>
              <a:rPr lang="en-US" altLang="en-US" sz="1800"/>
              <a:t>Youth-centered programming</a:t>
            </a:r>
            <a:r>
              <a:rPr lang="en-US"/>
              <a:t>.</a:t>
            </a:r>
          </a:p>
        </p:txBody>
      </p:sp>
      <p:sp>
        <p:nvSpPr>
          <p:cNvPr id="20" name="TextBox 19">
            <a:extLst>
              <a:ext uri="{FF2B5EF4-FFF2-40B4-BE49-F238E27FC236}">
                <a16:creationId xmlns:a16="http://schemas.microsoft.com/office/drawing/2014/main" id="{7DB19C21-747A-425E-AAE0-4B084D28617D}"/>
              </a:ext>
            </a:extLst>
          </p:cNvPr>
          <p:cNvSpPr txBox="1"/>
          <p:nvPr/>
        </p:nvSpPr>
        <p:spPr>
          <a:xfrm>
            <a:off x="1723787" y="5603370"/>
            <a:ext cx="5148068" cy="369332"/>
          </a:xfrm>
          <a:prstGeom prst="rect">
            <a:avLst/>
          </a:prstGeom>
          <a:noFill/>
        </p:spPr>
        <p:txBody>
          <a:bodyPr wrap="square">
            <a:spAutoFit/>
          </a:bodyPr>
          <a:lstStyle/>
          <a:p>
            <a:pPr marL="285750" indent="-285750">
              <a:buFont typeface="Arial" panose="020B0604020202020204" pitchFamily="34" charset="0"/>
              <a:buChar char="•"/>
            </a:pPr>
            <a:r>
              <a:rPr lang="en-US" altLang="en-US">
                <a:cs typeface="Calibri" panose="020F0502020204030204"/>
              </a:rPr>
              <a:t>S</a:t>
            </a:r>
            <a:r>
              <a:rPr lang="en-US" altLang="en-US" sz="1800"/>
              <a:t>upports to school-day learning.</a:t>
            </a:r>
            <a:endParaRPr lang="en-US"/>
          </a:p>
        </p:txBody>
      </p:sp>
      <p:pic>
        <p:nvPicPr>
          <p:cNvPr id="6" name="Picture 2">
            <a:extLst>
              <a:ext uri="{FF2B5EF4-FFF2-40B4-BE49-F238E27FC236}">
                <a16:creationId xmlns:a16="http://schemas.microsoft.com/office/drawing/2014/main" id="{D1A10AAC-C7DB-4CDE-B6B6-8555CB27E2C9}"/>
              </a:ext>
              <a:ext uri="{C183D7F6-B498-43B3-948B-1728B52AA6E4}">
                <adec:decorative xmlns:adec="http://schemas.microsoft.com/office/drawing/2017/decorative" val="1"/>
              </a:ext>
            </a:extLst>
          </p:cNvPr>
          <p:cNvPicPr>
            <a:picLocks noChangeAspect="1"/>
          </p:cNvPicPr>
          <p:nvPr/>
        </p:nvPicPr>
        <p:blipFill rotWithShape="1">
          <a:blip r:embed="rId4"/>
          <a:srcRect l="37231" r="16008" b="3"/>
          <a:stretch/>
        </p:blipFill>
        <p:spPr>
          <a:xfrm>
            <a:off x="7819786" y="1456630"/>
            <a:ext cx="3350209" cy="4470411"/>
          </a:xfrm>
          <a:prstGeom prst="rect">
            <a:avLst/>
          </a:prstGeom>
          <a:ln>
            <a:noFill/>
          </a:ln>
          <a:effectLst>
            <a:softEdge rad="112500"/>
          </a:effectLst>
        </p:spPr>
      </p:pic>
    </p:spTree>
    <p:extLst>
      <p:ext uri="{BB962C8B-B14F-4D97-AF65-F5344CB8AC3E}">
        <p14:creationId xmlns:p14="http://schemas.microsoft.com/office/powerpoint/2010/main" val="2397930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F7BFB89-A531-49B3-914F-1954EEA6928E}"/>
              </a:ext>
            </a:extLst>
          </p:cNvPr>
          <p:cNvPicPr>
            <a:picLocks noChangeAspect="1"/>
          </p:cNvPicPr>
          <p:nvPr/>
        </p:nvPicPr>
        <p:blipFill>
          <a:blip r:embed="rId3"/>
          <a:stretch>
            <a:fillRect/>
          </a:stretch>
        </p:blipFill>
        <p:spPr>
          <a:xfrm>
            <a:off x="181552" y="1177846"/>
            <a:ext cx="11000798" cy="4861004"/>
          </a:xfrm>
          <a:prstGeom prst="rect">
            <a:avLst/>
          </a:prstGeom>
        </p:spPr>
      </p:pic>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lstStyle/>
          <a:p>
            <a:r>
              <a:rPr lang="en-US"/>
              <a:t>Eligibility Requirements</a:t>
            </a:r>
          </a:p>
        </p:txBody>
      </p:sp>
      <p:sp>
        <p:nvSpPr>
          <p:cNvPr id="3" name="Content Placeholder 2">
            <a:extLst>
              <a:ext uri="{FF2B5EF4-FFF2-40B4-BE49-F238E27FC236}">
                <a16:creationId xmlns:a16="http://schemas.microsoft.com/office/drawing/2014/main" id="{C11D8227-0648-41D6-987C-D6768877078B}"/>
              </a:ext>
            </a:extLst>
          </p:cNvPr>
          <p:cNvSpPr>
            <a:spLocks noGrp="1"/>
          </p:cNvSpPr>
          <p:nvPr>
            <p:ph type="body" sz="quarter" idx="11"/>
          </p:nvPr>
        </p:nvSpPr>
        <p:spPr>
          <a:xfrm>
            <a:off x="314902" y="1311831"/>
            <a:ext cx="7809923" cy="940008"/>
          </a:xfrm>
        </p:spPr>
        <p:txBody>
          <a:bodyPr vert="horz" lIns="91440" tIns="45720" rIns="822960" bIns="45720" rtlCol="0" anchor="t">
            <a:noAutofit/>
          </a:bodyPr>
          <a:lstStyle/>
          <a:p>
            <a:pPr marL="0" indent="0">
              <a:lnSpc>
                <a:spcPct val="100000"/>
              </a:lnSpc>
              <a:buNone/>
            </a:pPr>
            <a:r>
              <a:rPr lang="en-US" altLang="en-US" sz="2400" b="1">
                <a:solidFill>
                  <a:schemeClr val="bg1"/>
                </a:solidFill>
                <a:cs typeface="Times New Roman"/>
              </a:rPr>
              <a:t>This grant is a limited, competitive grant program open to all New Jersey public or private agencies, which includes:</a:t>
            </a:r>
          </a:p>
          <a:p>
            <a:pPr marL="0" indent="0">
              <a:spcBef>
                <a:spcPts val="0"/>
              </a:spcBef>
              <a:spcAft>
                <a:spcPts val="3000"/>
              </a:spcAft>
              <a:buNone/>
            </a:pPr>
            <a:endParaRPr lang="en-US" sz="1800"/>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0"/>
          </p:nvPr>
        </p:nvSpPr>
        <p:spPr/>
        <p:txBody>
          <a:bodyPr/>
          <a:lstStyle/>
          <a:p>
            <a:fld id="{A3D1C70C-36A2-44FC-A083-98959550CFF4}" type="slidenum">
              <a:rPr lang="en-US" smtClean="0"/>
              <a:pPr/>
              <a:t>66</a:t>
            </a:fld>
            <a:endParaRPr lang="en-US"/>
          </a:p>
        </p:txBody>
      </p:sp>
      <p:sp>
        <p:nvSpPr>
          <p:cNvPr id="12" name="TextBox 11">
            <a:extLst>
              <a:ext uri="{FF2B5EF4-FFF2-40B4-BE49-F238E27FC236}">
                <a16:creationId xmlns:a16="http://schemas.microsoft.com/office/drawing/2014/main" id="{F552BFB2-16DA-4FC0-8DD6-99B95E617077}"/>
              </a:ext>
            </a:extLst>
          </p:cNvPr>
          <p:cNvSpPr txBox="1"/>
          <p:nvPr/>
        </p:nvSpPr>
        <p:spPr>
          <a:xfrm>
            <a:off x="0" y="2594573"/>
            <a:ext cx="3509818" cy="3303468"/>
          </a:xfrm>
          <a:prstGeom prst="rect">
            <a:avLst/>
          </a:prstGeom>
          <a:noFill/>
        </p:spPr>
        <p:txBody>
          <a:bodyPr wrap="square">
            <a:spAutoFit/>
          </a:bodyPr>
          <a:lstStyle/>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Local education agencies (LEAs), including charter schools, educational service commissions, jointure commissions, and special services school districts;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Nonpublic schools;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Community-based organizations;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City or county government agencies;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endParaRPr>
          </a:p>
        </p:txBody>
      </p:sp>
      <p:sp>
        <p:nvSpPr>
          <p:cNvPr id="9" name="Content Placeholder 7">
            <a:extLst>
              <a:ext uri="{FF2B5EF4-FFF2-40B4-BE49-F238E27FC236}">
                <a16:creationId xmlns:a16="http://schemas.microsoft.com/office/drawing/2014/main" id="{E177EC69-E95F-47AC-BC5F-6844B97846F7}"/>
              </a:ext>
            </a:extLst>
          </p:cNvPr>
          <p:cNvSpPr txBox="1">
            <a:spLocks/>
          </p:cNvSpPr>
          <p:nvPr/>
        </p:nvSpPr>
        <p:spPr>
          <a:xfrm>
            <a:off x="7594557" y="2605438"/>
            <a:ext cx="3416344" cy="3663285"/>
          </a:xfrm>
          <a:prstGeom prst="rect">
            <a:avLst/>
          </a:prstGeom>
        </p:spPr>
        <p:txBody>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3715" lvl="1" indent="-170815">
              <a:lnSpc>
                <a:spcPct val="100000"/>
              </a:lnSpc>
              <a:spcAft>
                <a:spcPts val="0"/>
              </a:spcAft>
            </a:pPr>
            <a:r>
              <a:rPr lang="en-US" altLang="en-US" sz="1600">
                <a:cs typeface="Times New Roman"/>
              </a:rPr>
              <a:t>Eligible agencies must serve students in any grade 3 through 12; </a:t>
            </a:r>
            <a:r>
              <a:rPr lang="en-US" altLang="en-US" sz="1600" b="1" u="sng">
                <a:cs typeface="Times New Roman"/>
              </a:rPr>
              <a:t>and </a:t>
            </a:r>
            <a:r>
              <a:rPr lang="en-US" altLang="en-US" sz="1600">
                <a:cs typeface="Times New Roman"/>
              </a:rPr>
              <a:t>who primarily attend schools implementing comprehensive or targeted support and improvement activities; or</a:t>
            </a:r>
          </a:p>
          <a:p>
            <a:pPr marL="513715" lvl="1" indent="-170815">
              <a:lnSpc>
                <a:spcPct val="100000"/>
              </a:lnSpc>
              <a:spcAft>
                <a:spcPts val="0"/>
              </a:spcAft>
            </a:pPr>
            <a:r>
              <a:rPr lang="en-US" altLang="en-US" sz="1600">
                <a:cs typeface="Times New Roman"/>
              </a:rPr>
              <a:t>Students attending other schools determined by the LEA to need intervention and support; </a:t>
            </a:r>
            <a:r>
              <a:rPr lang="en-US" altLang="en-US" sz="1600" b="1" u="sng">
                <a:cs typeface="Times New Roman"/>
              </a:rPr>
              <a:t>and</a:t>
            </a:r>
            <a:r>
              <a:rPr lang="en-US" altLang="en-US" sz="1600" b="1">
                <a:cs typeface="Times New Roman"/>
              </a:rPr>
              <a:t> </a:t>
            </a:r>
            <a:r>
              <a:rPr lang="en-US" altLang="en-US" sz="1600">
                <a:cs typeface="Times New Roman"/>
              </a:rPr>
              <a:t>families of such students.</a:t>
            </a:r>
            <a:endParaRPr lang="en-US" sz="1600">
              <a:cs typeface="Times New Roman"/>
            </a:endParaRPr>
          </a:p>
          <a:p>
            <a:pPr marL="0" indent="0">
              <a:buFont typeface="Arial" panose="020B0604020202020204" pitchFamily="34" charset="0"/>
              <a:buNone/>
            </a:pPr>
            <a:endParaRPr lang="en-US" sz="1600"/>
          </a:p>
        </p:txBody>
      </p:sp>
      <p:sp>
        <p:nvSpPr>
          <p:cNvPr id="11" name="TextBox 10">
            <a:extLst>
              <a:ext uri="{FF2B5EF4-FFF2-40B4-BE49-F238E27FC236}">
                <a16:creationId xmlns:a16="http://schemas.microsoft.com/office/drawing/2014/main" id="{E000282E-159B-4240-9D8F-8EDC76FFF962}"/>
              </a:ext>
            </a:extLst>
          </p:cNvPr>
          <p:cNvSpPr txBox="1"/>
          <p:nvPr/>
        </p:nvSpPr>
        <p:spPr>
          <a:xfrm>
            <a:off x="3691370" y="2590161"/>
            <a:ext cx="3731738" cy="3303468"/>
          </a:xfrm>
          <a:prstGeom prst="rect">
            <a:avLst/>
          </a:prstGeom>
          <a:noFill/>
        </p:spPr>
        <p:txBody>
          <a:bodyPr wrap="square">
            <a:spAutoFit/>
          </a:bodyPr>
          <a:lstStyle/>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Faith-based organizations;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Institutions of higher education;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just"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For-profit agencies; </a:t>
            </a: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Indian tribes or tribal organizations (as such terms are defined in section 4 of the Indian Self-Determination and Education Act: 25 U.S.C. 450b);  and </a:t>
            </a:r>
            <a:endPar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panose="02020603050405020304" pitchFamily="18" charset="0"/>
            </a:endParaRPr>
          </a:p>
          <a:p>
            <a:pPr marL="513715" marR="0" lvl="1" indent="-170815"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prstClr val="black"/>
                </a:solidFill>
                <a:effectLst/>
                <a:uLnTx/>
                <a:uFillTx/>
                <a:latin typeface="Palatino Linotype" panose="02040502050505030304" pitchFamily="18" charset="0"/>
                <a:ea typeface="+mn-ea"/>
                <a:cs typeface="Times New Roman"/>
              </a:rPr>
              <a:t>Consortia of two or more such agencies, organizations, or entities.  </a:t>
            </a:r>
            <a:endParaRPr lang="en-US" sz="1600"/>
          </a:p>
        </p:txBody>
      </p:sp>
    </p:spTree>
    <p:extLst>
      <p:ext uri="{BB962C8B-B14F-4D97-AF65-F5344CB8AC3E}">
        <p14:creationId xmlns:p14="http://schemas.microsoft.com/office/powerpoint/2010/main" val="6486428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9FC3A0-B155-8BDB-4ADB-5E19035F3DA6}"/>
              </a:ext>
            </a:extLst>
          </p:cNvPr>
          <p:cNvSpPr>
            <a:spLocks noGrp="1"/>
          </p:cNvSpPr>
          <p:nvPr>
            <p:ph type="sldNum" sz="quarter" idx="10"/>
          </p:nvPr>
        </p:nvSpPr>
        <p:spPr/>
        <p:txBody>
          <a:bodyPr/>
          <a:lstStyle/>
          <a:p>
            <a:fld id="{A3D1C70C-36A2-44FC-A083-98959550CFF4}" type="slidenum">
              <a:rPr lang="en-US" smtClean="0"/>
              <a:pPr/>
              <a:t>67</a:t>
            </a:fld>
            <a:endParaRPr lang="en-US"/>
          </a:p>
        </p:txBody>
      </p:sp>
      <p:graphicFrame>
        <p:nvGraphicFramePr>
          <p:cNvPr id="6" name="Chart 5">
            <a:extLst>
              <a:ext uri="{FF2B5EF4-FFF2-40B4-BE49-F238E27FC236}">
                <a16:creationId xmlns:a16="http://schemas.microsoft.com/office/drawing/2014/main" id="{48B4232C-3670-49FD-A952-8EC7CE9C48F2}"/>
              </a:ext>
            </a:extLst>
          </p:cNvPr>
          <p:cNvGraphicFramePr>
            <a:graphicFrameLocks/>
          </p:cNvGraphicFramePr>
          <p:nvPr/>
        </p:nvGraphicFramePr>
        <p:xfrm>
          <a:off x="168966" y="2087216"/>
          <a:ext cx="7663070" cy="394583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3E2458AE-0F3D-4EE3-9BFC-027361B054B0}"/>
              </a:ext>
            </a:extLst>
          </p:cNvPr>
          <p:cNvGraphicFramePr>
            <a:graphicFrameLocks/>
          </p:cNvGraphicFramePr>
          <p:nvPr/>
        </p:nvGraphicFramePr>
        <p:xfrm>
          <a:off x="8169965" y="2445026"/>
          <a:ext cx="3853069" cy="3098386"/>
        </p:xfrm>
        <a:graphic>
          <a:graphicData uri="http://schemas.openxmlformats.org/drawingml/2006/chart">
            <c:chart xmlns:c="http://schemas.openxmlformats.org/drawingml/2006/chart" xmlns:r="http://schemas.openxmlformats.org/officeDocument/2006/relationships" r:id="rId3"/>
          </a:graphicData>
        </a:graphic>
      </p:graphicFrame>
      <p:sp>
        <p:nvSpPr>
          <p:cNvPr id="9" name="Oval 8">
            <a:extLst>
              <a:ext uri="{FF2B5EF4-FFF2-40B4-BE49-F238E27FC236}">
                <a16:creationId xmlns:a16="http://schemas.microsoft.com/office/drawing/2014/main" id="{A6B8E18F-689E-4365-A1FC-83A8F65C9352}"/>
              </a:ext>
            </a:extLst>
          </p:cNvPr>
          <p:cNvSpPr/>
          <p:nvPr/>
        </p:nvSpPr>
        <p:spPr>
          <a:xfrm>
            <a:off x="3431628" y="1075416"/>
            <a:ext cx="5770179" cy="977015"/>
          </a:xfrm>
          <a:prstGeom prst="ellipse">
            <a:avLst/>
          </a:prstGeom>
          <a:noFill/>
          <a:ln w="57150">
            <a:solidFill>
              <a:srgbClr val="B34519"/>
            </a:solidFill>
            <a:extLst>
              <a:ext uri="{C807C97D-BFC1-408E-A445-0C87EB9F89A2}">
                <ask:lineSketchStyleProps xmlns:ask="http://schemas.microsoft.com/office/drawing/2018/sketchyshapes" sd="849061371">
                  <a:custGeom>
                    <a:avLst/>
                    <a:gdLst>
                      <a:gd name="connsiteX0" fmla="*/ 0 w 5770179"/>
                      <a:gd name="connsiteY0" fmla="*/ 488508 h 977015"/>
                      <a:gd name="connsiteX1" fmla="*/ 2885090 w 5770179"/>
                      <a:gd name="connsiteY1" fmla="*/ 0 h 977015"/>
                      <a:gd name="connsiteX2" fmla="*/ 5770180 w 5770179"/>
                      <a:gd name="connsiteY2" fmla="*/ 488508 h 977015"/>
                      <a:gd name="connsiteX3" fmla="*/ 2885090 w 5770179"/>
                      <a:gd name="connsiteY3" fmla="*/ 977016 h 977015"/>
                      <a:gd name="connsiteX4" fmla="*/ 0 w 5770179"/>
                      <a:gd name="connsiteY4" fmla="*/ 488508 h 97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70179" h="977015" extrusionOk="0">
                        <a:moveTo>
                          <a:pt x="0" y="488508"/>
                        </a:moveTo>
                        <a:cubicBezTo>
                          <a:pt x="-73001" y="74710"/>
                          <a:pt x="1320159" y="72652"/>
                          <a:pt x="2885090" y="0"/>
                        </a:cubicBezTo>
                        <a:cubicBezTo>
                          <a:pt x="4477018" y="-5642"/>
                          <a:pt x="5745583" y="205503"/>
                          <a:pt x="5770180" y="488508"/>
                        </a:cubicBezTo>
                        <a:cubicBezTo>
                          <a:pt x="5844311" y="640508"/>
                          <a:pt x="4464183" y="820066"/>
                          <a:pt x="2885090" y="977016"/>
                        </a:cubicBezTo>
                        <a:cubicBezTo>
                          <a:pt x="1259420" y="943324"/>
                          <a:pt x="3489" y="754580"/>
                          <a:pt x="0" y="488508"/>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D22ED44-D042-4939-BE65-E38F0BEE7C5F}"/>
              </a:ext>
            </a:extLst>
          </p:cNvPr>
          <p:cNvSpPr/>
          <p:nvPr/>
        </p:nvSpPr>
        <p:spPr>
          <a:xfrm>
            <a:off x="3578754" y="1075416"/>
            <a:ext cx="5486438" cy="923330"/>
          </a:xfrm>
          <a:prstGeom prst="rect">
            <a:avLst/>
          </a:prstGeom>
          <a:noFill/>
        </p:spPr>
        <p:txBody>
          <a:bodyPr wrap="none" lIns="91440" tIns="45720" rIns="91440" bIns="45720" anchor="t">
            <a:spAutoFit/>
          </a:bodyPr>
          <a:lstStyle/>
          <a:p>
            <a:pPr algn="ctr"/>
            <a:r>
              <a:rPr lang="en-US" sz="5400" b="1">
                <a:ln w="0"/>
                <a:effectLst>
                  <a:outerShdw blurRad="38100" dist="19050" dir="2700000" algn="tl" rotWithShape="0">
                    <a:schemeClr val="dk1">
                      <a:alpha val="40000"/>
                    </a:schemeClr>
                  </a:outerShdw>
                </a:effectLst>
              </a:rPr>
              <a:t>68</a:t>
            </a:r>
            <a:r>
              <a:rPr lang="en-US" sz="5400" b="0" cap="none" spc="0">
                <a:ln w="0"/>
                <a:effectLst>
                  <a:outerShdw blurRad="38100" dist="19050" dir="2700000" algn="tl" rotWithShape="0">
                    <a:schemeClr val="dk1">
                      <a:alpha val="40000"/>
                    </a:schemeClr>
                  </a:outerShdw>
                </a:effectLst>
              </a:rPr>
              <a:t> </a:t>
            </a:r>
            <a:r>
              <a:rPr lang="en-US" sz="5400" b="0" u="sng" cap="none" spc="0">
                <a:ln w="0"/>
                <a:effectLst>
                  <a:outerShdw blurRad="38100" dist="19050" dir="2700000" algn="tl" rotWithShape="0">
                    <a:schemeClr val="dk1">
                      <a:alpha val="40000"/>
                    </a:schemeClr>
                  </a:outerShdw>
                </a:effectLst>
              </a:rPr>
              <a:t>Total</a:t>
            </a:r>
            <a:r>
              <a:rPr lang="en-US" sz="5400" b="0" cap="none" spc="0">
                <a:ln w="0"/>
                <a:effectLst>
                  <a:outerShdw blurRad="38100" dist="19050" dir="2700000" algn="tl" rotWithShape="0">
                    <a:schemeClr val="dk1">
                      <a:alpha val="40000"/>
                    </a:schemeClr>
                  </a:outerShdw>
                </a:effectLst>
              </a:rPr>
              <a:t> Grantees</a:t>
            </a:r>
          </a:p>
        </p:txBody>
      </p:sp>
      <p:sp>
        <p:nvSpPr>
          <p:cNvPr id="11" name="Title 1">
            <a:extLst>
              <a:ext uri="{FF2B5EF4-FFF2-40B4-BE49-F238E27FC236}">
                <a16:creationId xmlns:a16="http://schemas.microsoft.com/office/drawing/2014/main" id="{4BF85FD6-8530-47D4-9F4B-F05481D376A3}"/>
              </a:ext>
            </a:extLst>
          </p:cNvPr>
          <p:cNvSpPr txBox="1">
            <a:spLocks/>
          </p:cNvSpPr>
          <p:nvPr/>
        </p:nvSpPr>
        <p:spPr>
          <a:xfrm>
            <a:off x="1333960" y="254294"/>
            <a:ext cx="10096959" cy="74757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a:lstStyle>
          <a:p>
            <a:r>
              <a:rPr lang="en-US">
                <a:latin typeface="Palatino Linotype"/>
              </a:rPr>
              <a:t>Current Data for 23-24 Grantees </a:t>
            </a:r>
            <a:endParaRPr lang="en-US"/>
          </a:p>
        </p:txBody>
      </p:sp>
    </p:spTree>
    <p:extLst>
      <p:ext uri="{BB962C8B-B14F-4D97-AF65-F5344CB8AC3E}">
        <p14:creationId xmlns:p14="http://schemas.microsoft.com/office/powerpoint/2010/main" val="29170270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DD770-663C-40A3-A709-CCA651A653C6}"/>
              </a:ext>
            </a:extLst>
          </p:cNvPr>
          <p:cNvSpPr>
            <a:spLocks noGrp="1"/>
          </p:cNvSpPr>
          <p:nvPr>
            <p:ph type="title"/>
          </p:nvPr>
        </p:nvSpPr>
        <p:spPr/>
        <p:txBody>
          <a:bodyPr/>
          <a:lstStyle/>
          <a:p>
            <a:r>
              <a:rPr lang="en-US"/>
              <a:t>Braiding Funding </a:t>
            </a:r>
          </a:p>
        </p:txBody>
      </p:sp>
      <p:sp>
        <p:nvSpPr>
          <p:cNvPr id="3" name="Text Placeholder 2">
            <a:extLst>
              <a:ext uri="{FF2B5EF4-FFF2-40B4-BE49-F238E27FC236}">
                <a16:creationId xmlns:a16="http://schemas.microsoft.com/office/drawing/2014/main" id="{05C449DA-72C0-455A-91C0-2851A4DF0BDB}"/>
              </a:ext>
            </a:extLst>
          </p:cNvPr>
          <p:cNvSpPr>
            <a:spLocks noGrp="1"/>
          </p:cNvSpPr>
          <p:nvPr>
            <p:ph type="body" sz="quarter" idx="11"/>
          </p:nvPr>
        </p:nvSpPr>
        <p:spPr>
          <a:xfrm>
            <a:off x="5139559" y="1126475"/>
            <a:ext cx="6880992" cy="4899675"/>
          </a:xfrm>
        </p:spPr>
        <p:txBody>
          <a:bodyPr vert="horz" lIns="91440" tIns="45720" rIns="822960" bIns="45720" rtlCol="0" anchor="t">
            <a:normAutofit fontScale="47500" lnSpcReduction="20000"/>
          </a:bodyPr>
          <a:lstStyle/>
          <a:p>
            <a:pPr>
              <a:lnSpc>
                <a:spcPct val="120000"/>
              </a:lnSpc>
              <a:spcBef>
                <a:spcPts val="0"/>
              </a:spcBef>
              <a:spcAft>
                <a:spcPts val="0"/>
              </a:spcAft>
            </a:pPr>
            <a:r>
              <a:rPr lang="en-US" dirty="0">
                <a:latin typeface="Palatino Linotype"/>
              </a:rPr>
              <a:t>New Jersey School Age Child-Care Coalition has developed a free, downloadable toolkit with information needed to assist school district leaders to partner with quality afterschool providers to create afterschool, out-of-school time (OST), and summer programs using ESSER funds.</a:t>
            </a:r>
          </a:p>
          <a:p>
            <a:pPr marL="0" indent="0">
              <a:lnSpc>
                <a:spcPct val="120000"/>
              </a:lnSpc>
              <a:spcBef>
                <a:spcPts val="0"/>
              </a:spcBef>
              <a:spcAft>
                <a:spcPts val="0"/>
              </a:spcAft>
              <a:buNone/>
            </a:pPr>
            <a:endParaRPr lang="en-US"/>
          </a:p>
          <a:p>
            <a:pPr>
              <a:lnSpc>
                <a:spcPct val="120000"/>
              </a:lnSpc>
              <a:spcBef>
                <a:spcPts val="0"/>
              </a:spcBef>
              <a:spcAft>
                <a:spcPts val="0"/>
              </a:spcAft>
            </a:pPr>
            <a:r>
              <a:rPr lang="en-US" dirty="0">
                <a:latin typeface="Palatino Linotype"/>
              </a:rPr>
              <a:t>The toolkit includes:</a:t>
            </a:r>
          </a:p>
          <a:p>
            <a:pPr lvl="1">
              <a:lnSpc>
                <a:spcPct val="120000"/>
              </a:lnSpc>
              <a:spcBef>
                <a:spcPts val="0"/>
              </a:spcBef>
              <a:spcAft>
                <a:spcPts val="0"/>
              </a:spcAft>
              <a:buFont typeface="Courier New" panose="02070309020205020404" pitchFamily="49" charset="0"/>
              <a:buChar char="o"/>
            </a:pPr>
            <a:r>
              <a:rPr lang="en-US" dirty="0">
                <a:latin typeface="Palatino Linotype"/>
              </a:rPr>
              <a:t>How to Get Started Checklist: Resources to help schools and community partners develop sustainable, evidence-based programs, including a cost-per-student calculator.</a:t>
            </a:r>
          </a:p>
          <a:p>
            <a:pPr lvl="1">
              <a:lnSpc>
                <a:spcPct val="120000"/>
              </a:lnSpc>
              <a:spcBef>
                <a:spcPts val="0"/>
              </a:spcBef>
              <a:spcAft>
                <a:spcPts val="0"/>
              </a:spcAft>
              <a:buFont typeface="Courier New" panose="02070309020205020404" pitchFamily="49" charset="0"/>
              <a:buChar char="o"/>
            </a:pPr>
            <a:r>
              <a:rPr lang="en-US" dirty="0">
                <a:latin typeface="Palatino Linotype"/>
              </a:rPr>
              <a:t>Boosting Academics: Best practices for tutoring programs.</a:t>
            </a:r>
          </a:p>
          <a:p>
            <a:pPr lvl="1">
              <a:lnSpc>
                <a:spcPct val="120000"/>
              </a:lnSpc>
              <a:spcBef>
                <a:spcPts val="0"/>
              </a:spcBef>
              <a:spcAft>
                <a:spcPts val="0"/>
              </a:spcAft>
              <a:buFont typeface="Courier New" panose="02070309020205020404" pitchFamily="49" charset="0"/>
              <a:buChar char="o"/>
            </a:pPr>
            <a:r>
              <a:rPr lang="en-US" dirty="0">
                <a:latin typeface="Palatino Linotype"/>
              </a:rPr>
              <a:t>Engaging Students: Resources for creative, experiential, and project-based learning.</a:t>
            </a:r>
          </a:p>
          <a:p>
            <a:pPr lvl="1">
              <a:lnSpc>
                <a:spcPct val="120000"/>
              </a:lnSpc>
              <a:spcBef>
                <a:spcPts val="0"/>
              </a:spcBef>
              <a:spcAft>
                <a:spcPts val="0"/>
              </a:spcAft>
              <a:buFont typeface="Courier New" panose="02070309020205020404" pitchFamily="49" charset="0"/>
              <a:buChar char="o"/>
            </a:pPr>
            <a:r>
              <a:rPr lang="en-US" dirty="0">
                <a:latin typeface="Palatino Linotype"/>
              </a:rPr>
              <a:t>School Culture Recovery: Resources for social-emotional learning, mental health, and trauma-informed practice.</a:t>
            </a:r>
          </a:p>
          <a:p>
            <a:pPr lvl="1">
              <a:lnSpc>
                <a:spcPct val="120000"/>
              </a:lnSpc>
              <a:spcBef>
                <a:spcPts val="0"/>
              </a:spcBef>
              <a:spcAft>
                <a:spcPts val="0"/>
              </a:spcAft>
              <a:buFont typeface="Courier New" panose="02070309020205020404" pitchFamily="49" charset="0"/>
              <a:buChar char="o"/>
            </a:pPr>
            <a:r>
              <a:rPr lang="en-US" dirty="0">
                <a:latin typeface="Palatino Linotype"/>
              </a:rPr>
              <a:t>Learning Year-Round: Best practices for investing in summer programming.</a:t>
            </a:r>
          </a:p>
          <a:p>
            <a:pPr lvl="1">
              <a:lnSpc>
                <a:spcPct val="120000"/>
              </a:lnSpc>
              <a:spcBef>
                <a:spcPts val="0"/>
              </a:spcBef>
              <a:spcAft>
                <a:spcPts val="0"/>
              </a:spcAft>
              <a:buFont typeface="Courier New" panose="02070309020205020404" pitchFamily="49" charset="0"/>
              <a:buChar char="o"/>
            </a:pPr>
            <a:r>
              <a:rPr lang="en-US" dirty="0">
                <a:latin typeface="Palatino Linotype"/>
              </a:rPr>
              <a:t>Technical Assistance: How NJSACC can help you.</a:t>
            </a:r>
          </a:p>
          <a:p>
            <a:pPr lvl="1">
              <a:lnSpc>
                <a:spcPct val="120000"/>
              </a:lnSpc>
              <a:spcBef>
                <a:spcPts val="0"/>
              </a:spcBef>
              <a:spcAft>
                <a:spcPts val="0"/>
              </a:spcAft>
              <a:buFont typeface="Courier New" panose="02070309020205020404" pitchFamily="49" charset="0"/>
              <a:buChar char="o"/>
            </a:pPr>
            <a:r>
              <a:rPr lang="en-US" dirty="0">
                <a:latin typeface="Palatino Linotype"/>
              </a:rPr>
              <a:t>ARP ESSER Background: Funding timeline and NJ requirements.</a:t>
            </a:r>
          </a:p>
        </p:txBody>
      </p:sp>
      <p:sp>
        <p:nvSpPr>
          <p:cNvPr id="4" name="Slide Number Placeholder 3">
            <a:extLst>
              <a:ext uri="{FF2B5EF4-FFF2-40B4-BE49-F238E27FC236}">
                <a16:creationId xmlns:a16="http://schemas.microsoft.com/office/drawing/2014/main" id="{C335ECF8-D61D-41A3-AE39-B71610DE8C86}"/>
              </a:ext>
            </a:extLst>
          </p:cNvPr>
          <p:cNvSpPr>
            <a:spLocks noGrp="1"/>
          </p:cNvSpPr>
          <p:nvPr>
            <p:ph type="sldNum" sz="quarter" idx="10"/>
          </p:nvPr>
        </p:nvSpPr>
        <p:spPr/>
        <p:txBody>
          <a:bodyPr/>
          <a:lstStyle/>
          <a:p>
            <a:fld id="{A3D1C70C-36A2-44FC-A083-98959550CFF4}" type="slidenum">
              <a:rPr lang="en-US" smtClean="0"/>
              <a:pPr/>
              <a:t>68</a:t>
            </a:fld>
            <a:endParaRPr lang="en-US"/>
          </a:p>
        </p:txBody>
      </p:sp>
      <p:pic>
        <p:nvPicPr>
          <p:cNvPr id="9" name="Picture 8">
            <a:extLst>
              <a:ext uri="{FF2B5EF4-FFF2-40B4-BE49-F238E27FC236}">
                <a16:creationId xmlns:a16="http://schemas.microsoft.com/office/drawing/2014/main" id="{3763FB96-C374-4556-8EC9-76229DE8C3AD}"/>
              </a:ext>
            </a:extLst>
          </p:cNvPr>
          <p:cNvPicPr>
            <a:picLocks noChangeAspect="1"/>
          </p:cNvPicPr>
          <p:nvPr/>
        </p:nvPicPr>
        <p:blipFill>
          <a:blip r:embed="rId3"/>
          <a:stretch>
            <a:fillRect/>
          </a:stretch>
        </p:blipFill>
        <p:spPr>
          <a:xfrm>
            <a:off x="505417" y="1126475"/>
            <a:ext cx="4455466" cy="5130722"/>
          </a:xfrm>
          <a:prstGeom prst="rect">
            <a:avLst/>
          </a:prstGeom>
        </p:spPr>
      </p:pic>
      <p:pic>
        <p:nvPicPr>
          <p:cNvPr id="11" name="Picture 10">
            <a:extLst>
              <a:ext uri="{FF2B5EF4-FFF2-40B4-BE49-F238E27FC236}">
                <a16:creationId xmlns:a16="http://schemas.microsoft.com/office/drawing/2014/main" id="{60A25832-64B6-4889-AADC-E6A3CEF12CCA}"/>
              </a:ext>
            </a:extLst>
          </p:cNvPr>
          <p:cNvPicPr>
            <a:picLocks noChangeAspect="1"/>
          </p:cNvPicPr>
          <p:nvPr/>
        </p:nvPicPr>
        <p:blipFill>
          <a:blip r:embed="rId4"/>
          <a:stretch>
            <a:fillRect/>
          </a:stretch>
        </p:blipFill>
        <p:spPr>
          <a:xfrm>
            <a:off x="4204139" y="5752545"/>
            <a:ext cx="662151" cy="569464"/>
          </a:xfrm>
          <a:prstGeom prst="rect">
            <a:avLst/>
          </a:prstGeom>
        </p:spPr>
      </p:pic>
    </p:spTree>
    <p:extLst>
      <p:ext uri="{BB962C8B-B14F-4D97-AF65-F5344CB8AC3E}">
        <p14:creationId xmlns:p14="http://schemas.microsoft.com/office/powerpoint/2010/main" val="17643038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69</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lIns="91440" tIns="45720" rIns="91440" bIns="45720" anchor="t">
            <a:spAutoFit/>
          </a:bodyPr>
          <a:lstStyle/>
          <a:p>
            <a:pPr algn="ctr"/>
            <a:r>
              <a:rPr lang="en-US" sz="8000" dirty="0">
                <a:latin typeface="Palatino Linotype"/>
                <a:cs typeface="Calibri"/>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a:latin typeface="Calibri" panose="020F0502020204030204" pitchFamily="34" charset="0"/>
                <a:cs typeface="Calibri" panose="020F0502020204030204" pitchFamily="34" charset="0"/>
              </a:rPr>
              <a:t>@</a:t>
            </a:r>
            <a:r>
              <a:rPr lang="en-US" sz="1400" b="1">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a:latin typeface="Calibri" panose="020F0502020204030204" pitchFamily="34" charset="0"/>
                <a:cs typeface="Calibri" panose="020F0502020204030204" pitchFamily="34" charset="0"/>
              </a:rPr>
              <a:t>@</a:t>
            </a:r>
            <a:r>
              <a:rPr lang="en-US" sz="1400" b="1">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a:latin typeface="Calibri" panose="020F0502020204030204" pitchFamily="34" charset="0"/>
                <a:cs typeface="Calibri" panose="020F0502020204030204" pitchFamily="34" charset="0"/>
              </a:rPr>
              <a:t>@</a:t>
            </a:r>
            <a:r>
              <a:rPr lang="en-US" sz="1400" b="1">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216175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itting at a table&#10;&#10;Description automatically generated">
            <a:extLst>
              <a:ext uri="{FF2B5EF4-FFF2-40B4-BE49-F238E27FC236}">
                <a16:creationId xmlns:a16="http://schemas.microsoft.com/office/drawing/2014/main" id="{A5F39C09-98E9-4038-B240-5141E3FA0406}"/>
              </a:ext>
            </a:extLst>
          </p:cNvPr>
          <p:cNvPicPr>
            <a:picLocks noChangeAspect="1"/>
          </p:cNvPicPr>
          <p:nvPr/>
        </p:nvPicPr>
        <p:blipFill rotWithShape="1">
          <a:blip r:embed="rId2"/>
          <a:srcRect l="31528" r="29444" b="7407"/>
          <a:stretch/>
        </p:blipFill>
        <p:spPr>
          <a:xfrm rot="5400000">
            <a:off x="7606614" y="537263"/>
            <a:ext cx="3062492" cy="5245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a:extLst>
              <a:ext uri="{FF2B5EF4-FFF2-40B4-BE49-F238E27FC236}">
                <a16:creationId xmlns:a16="http://schemas.microsoft.com/office/drawing/2014/main" id="{E0D892C4-0150-41E4-9D2A-B21446B25881}"/>
              </a:ext>
            </a:extLst>
          </p:cNvPr>
          <p:cNvSpPr txBox="1"/>
          <p:nvPr/>
        </p:nvSpPr>
        <p:spPr>
          <a:xfrm>
            <a:off x="431379" y="1112893"/>
            <a:ext cx="5789544" cy="3693319"/>
          </a:xfrm>
          <a:prstGeom prst="rect">
            <a:avLst/>
          </a:prstGeom>
          <a:noFill/>
        </p:spPr>
        <p:txBody>
          <a:bodyPr wrap="square" rtlCol="0">
            <a:spAutoFit/>
          </a:bodyPr>
          <a:lstStyle/>
          <a:p>
            <a:r>
              <a:rPr lang="en-US" sz="3200" dirty="0">
                <a:latin typeface="Palatino Linotype" panose="02040502050505030304" pitchFamily="18" charset="0"/>
                <a:cs typeface="Arial" panose="020B0604020202020204" pitchFamily="34" charset="0"/>
              </a:rPr>
              <a:t>G</a:t>
            </a:r>
            <a:r>
              <a:rPr lang="en-US" sz="3200" dirty="0">
                <a:latin typeface="Palatino Linotype" panose="02040502050505030304" pitchFamily="18" charset="0"/>
              </a:rPr>
              <a:t>ood </a:t>
            </a:r>
          </a:p>
          <a:p>
            <a:r>
              <a:rPr lang="en-US" sz="3200" dirty="0">
                <a:latin typeface="Palatino Linotype" panose="02040502050505030304" pitchFamily="18" charset="0"/>
                <a:cs typeface="Arial" panose="020B0604020202020204" pitchFamily="34" charset="0"/>
              </a:rPr>
              <a:t>	  Ideas </a:t>
            </a:r>
          </a:p>
          <a:p>
            <a:r>
              <a:rPr lang="en-US" sz="3200" dirty="0">
                <a:latin typeface="Palatino Linotype" panose="02040502050505030304" pitchFamily="18" charset="0"/>
                <a:cs typeface="Arial" panose="020B0604020202020204" pitchFamily="34" charset="0"/>
              </a:rPr>
              <a:t>		  Start </a:t>
            </a:r>
          </a:p>
          <a:p>
            <a:pPr algn="ctr"/>
            <a:r>
              <a:rPr lang="en-US" sz="3200" dirty="0">
                <a:latin typeface="Palatino Linotype" panose="02040502050505030304" pitchFamily="18" charset="0"/>
                <a:cs typeface="Arial" panose="020B0604020202020204" pitchFamily="34" charset="0"/>
              </a:rPr>
              <a:t>	         With </a:t>
            </a:r>
          </a:p>
          <a:p>
            <a:pPr algn="ctr"/>
            <a:endParaRPr lang="en-US" sz="1000" dirty="0">
              <a:latin typeface="Palatino Linotype" panose="02040502050505030304" pitchFamily="18" charset="0"/>
              <a:cs typeface="Arial" panose="020B0604020202020204" pitchFamily="34" charset="0"/>
            </a:endParaRPr>
          </a:p>
          <a:p>
            <a:pPr algn="ctr"/>
            <a:r>
              <a:rPr lang="en-US" sz="3200" dirty="0">
                <a:latin typeface="Palatino Linotype" panose="02040502050505030304" pitchFamily="18" charset="0"/>
                <a:cs typeface="Arial" panose="020B0604020202020204" pitchFamily="34" charset="0"/>
              </a:rPr>
              <a:t>Brainstorming….. </a:t>
            </a:r>
          </a:p>
          <a:p>
            <a:r>
              <a:rPr lang="en-US" sz="3200" dirty="0">
                <a:latin typeface="Palatino Linotype" panose="02040502050505030304" pitchFamily="18" charset="0"/>
                <a:cs typeface="Arial" panose="020B0604020202020204" pitchFamily="34" charset="0"/>
              </a:rPr>
              <a:t>	</a:t>
            </a:r>
          </a:p>
          <a:p>
            <a:pPr algn="ctr"/>
            <a:r>
              <a:rPr lang="en-US" sz="3200" dirty="0">
                <a:latin typeface="Palatino Linotype" panose="02040502050505030304" pitchFamily="18" charset="0"/>
                <a:cs typeface="Arial" panose="020B0604020202020204" pitchFamily="34" charset="0"/>
              </a:rPr>
              <a:t>Great Ideas Start With Coffee</a:t>
            </a:r>
          </a:p>
        </p:txBody>
      </p:sp>
      <p:sp>
        <p:nvSpPr>
          <p:cNvPr id="22" name="TextBox 21">
            <a:extLst>
              <a:ext uri="{FF2B5EF4-FFF2-40B4-BE49-F238E27FC236}">
                <a16:creationId xmlns:a16="http://schemas.microsoft.com/office/drawing/2014/main" id="{2FA98685-2B1E-46FE-866C-0D26572123B3}"/>
              </a:ext>
            </a:extLst>
          </p:cNvPr>
          <p:cNvSpPr txBox="1"/>
          <p:nvPr/>
        </p:nvSpPr>
        <p:spPr>
          <a:xfrm>
            <a:off x="6096000" y="4921154"/>
            <a:ext cx="6096000" cy="461665"/>
          </a:xfrm>
          <a:prstGeom prst="rect">
            <a:avLst/>
          </a:prstGeom>
          <a:noFill/>
        </p:spPr>
        <p:txBody>
          <a:bodyPr wrap="square">
            <a:spAutoFit/>
          </a:bodyPr>
          <a:lstStyle/>
          <a:p>
            <a:pPr algn="ctr"/>
            <a:r>
              <a:rPr lang="en-US" sz="2400" dirty="0">
                <a:latin typeface="Palatino Linotype" panose="02040502050505030304" pitchFamily="18" charset="0"/>
              </a:rPr>
              <a:t>Any Friend of Coffee is a Friend of Mine</a:t>
            </a:r>
          </a:p>
        </p:txBody>
      </p:sp>
    </p:spTree>
    <p:extLst>
      <p:ext uri="{BB962C8B-B14F-4D97-AF65-F5344CB8AC3E}">
        <p14:creationId xmlns:p14="http://schemas.microsoft.com/office/powerpoint/2010/main" val="1873507637"/>
      </p:ext>
    </p:extLst>
  </p:cSld>
  <p:clrMapOvr>
    <a:masterClrMapping/>
  </p:clrMapOvr>
  <mc:AlternateContent xmlns:mc="http://schemas.openxmlformats.org/markup-compatibility/2006" xmlns:p14="http://schemas.microsoft.com/office/powerpoint/2010/main">
    <mc:Choice Requires="p14">
      <p:transition p14:dur="250" advClick="0" advTm="11000"/>
    </mc:Choice>
    <mc:Fallback xmlns="">
      <p:transition advClick="0" advTm="1100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70</a:t>
            </a:fld>
            <a:endParaRPr lang="en-US" dirty="0"/>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40561667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08C2E-E478-4028-A525-29B7F7BB4873}"/>
              </a:ext>
            </a:extLst>
          </p:cNvPr>
          <p:cNvSpPr>
            <a:spLocks noGrp="1"/>
          </p:cNvSpPr>
          <p:nvPr>
            <p:ph type="title"/>
          </p:nvPr>
        </p:nvSpPr>
        <p:spPr>
          <a:xfrm>
            <a:off x="0" y="2463800"/>
            <a:ext cx="12192000" cy="3485738"/>
          </a:xfrm>
        </p:spPr>
        <p:txBody>
          <a:bodyPr/>
          <a:lstStyle/>
          <a:p>
            <a:r>
              <a:rPr lang="en-US" dirty="0"/>
              <a:t> </a:t>
            </a:r>
            <a:br>
              <a:rPr lang="en-US" dirty="0"/>
            </a:br>
            <a:r>
              <a:rPr lang="en-US" sz="5400" dirty="0"/>
              <a:t>Federal Grants Update</a:t>
            </a:r>
            <a:br>
              <a:rPr lang="en-US" dirty="0"/>
            </a:br>
            <a:br>
              <a:rPr lang="en-US" dirty="0"/>
            </a:br>
            <a:br>
              <a:rPr lang="en-US" sz="2800" dirty="0"/>
            </a:br>
            <a:r>
              <a:rPr lang="en-US" sz="2800" dirty="0"/>
              <a:t> Office of Grants Management</a:t>
            </a:r>
            <a:br>
              <a:rPr lang="en-US" sz="2800" dirty="0"/>
            </a:br>
            <a:r>
              <a:rPr lang="en-US" sz="2800" dirty="0"/>
              <a:t>Division of Business and Finance Services</a:t>
            </a:r>
            <a:br>
              <a:rPr lang="en-US" sz="2800" dirty="0"/>
            </a:br>
            <a:r>
              <a:rPr lang="en-US" sz="2800" dirty="0"/>
              <a:t>Jill Dobrowansky</a:t>
            </a:r>
            <a:br>
              <a:rPr lang="en-US" sz="2800" dirty="0"/>
            </a:br>
            <a:br>
              <a:rPr lang="en-US" sz="2800" dirty="0"/>
            </a:br>
            <a:r>
              <a:rPr lang="en-US" sz="2800" dirty="0"/>
              <a:t>September 2023</a:t>
            </a:r>
            <a:br>
              <a:rPr lang="en-US" sz="1800" dirty="0"/>
            </a:br>
            <a:br>
              <a:rPr lang="en-US" sz="2800" dirty="0"/>
            </a:br>
            <a:br>
              <a:rPr lang="en-US" sz="2800" dirty="0"/>
            </a:br>
            <a:r>
              <a:rPr lang="en-US" sz="2800" dirty="0"/>
              <a:t> </a:t>
            </a:r>
            <a:br>
              <a:rPr lang="en-US" sz="2800" dirty="0"/>
            </a:br>
            <a:br>
              <a:rPr lang="en-US" sz="2800" dirty="0"/>
            </a:br>
            <a:endParaRPr lang="en-US" sz="2800" dirty="0"/>
          </a:p>
        </p:txBody>
      </p:sp>
      <p:sp>
        <p:nvSpPr>
          <p:cNvPr id="3" name="Slide Number Placeholder 2">
            <a:extLst>
              <a:ext uri="{FF2B5EF4-FFF2-40B4-BE49-F238E27FC236}">
                <a16:creationId xmlns:a16="http://schemas.microsoft.com/office/drawing/2014/main" id="{CF192F48-87C5-4D24-956E-E03537DB2BFB}"/>
              </a:ext>
            </a:extLst>
          </p:cNvPr>
          <p:cNvSpPr>
            <a:spLocks noGrp="1"/>
          </p:cNvSpPr>
          <p:nvPr>
            <p:ph type="sldNum" sz="quarter" idx="12"/>
          </p:nvPr>
        </p:nvSpPr>
        <p:spPr/>
        <p:txBody>
          <a:bodyPr/>
          <a:lstStyle/>
          <a:p>
            <a:fld id="{063B872D-3AE9-4542-A461-B751CD6BB84C}" type="slidenum">
              <a:rPr lang="en-US" smtClean="0"/>
              <a:t>71</a:t>
            </a:fld>
            <a:endParaRPr lang="en-US" dirty="0"/>
          </a:p>
        </p:txBody>
      </p:sp>
    </p:spTree>
    <p:extLst>
      <p:ext uri="{BB962C8B-B14F-4D97-AF65-F5344CB8AC3E}">
        <p14:creationId xmlns:p14="http://schemas.microsoft.com/office/powerpoint/2010/main" val="220152954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p:txBody>
          <a:bodyPr/>
          <a:lstStyle/>
          <a:p>
            <a:r>
              <a:rPr lang="en-US" sz="3500" dirty="0"/>
              <a:t>Elementary &amp; Secondary Education Act (ESEA)</a:t>
            </a:r>
          </a:p>
        </p:txBody>
      </p:sp>
      <p:sp>
        <p:nvSpPr>
          <p:cNvPr id="3" name="Content Placeholder 2">
            <a:extLst>
              <a:ext uri="{FF2B5EF4-FFF2-40B4-BE49-F238E27FC236}">
                <a16:creationId xmlns:a16="http://schemas.microsoft.com/office/drawing/2014/main" id="{E9874AE8-299A-4291-A192-680A38ECBC08}"/>
              </a:ext>
            </a:extLst>
          </p:cNvPr>
          <p:cNvSpPr>
            <a:spLocks noGrp="1"/>
          </p:cNvSpPr>
          <p:nvPr>
            <p:ph type="body" sz="quarter" idx="11"/>
          </p:nvPr>
        </p:nvSpPr>
        <p:spPr/>
        <p:txBody>
          <a:bodyPr rIns="274320">
            <a:noAutofit/>
          </a:bodyPr>
          <a:lstStyle/>
          <a:p>
            <a:pPr>
              <a:spcBef>
                <a:spcPts val="0"/>
              </a:spcBef>
              <a:spcAft>
                <a:spcPts val="2100"/>
              </a:spcAft>
            </a:pPr>
            <a:r>
              <a:rPr lang="en-US" sz="2800" dirty="0"/>
              <a:t>FY23 Final Expenditure Reports</a:t>
            </a:r>
          </a:p>
          <a:p>
            <a:pPr lvl="1">
              <a:spcBef>
                <a:spcPts val="0"/>
              </a:spcBef>
              <a:spcAft>
                <a:spcPts val="2100"/>
              </a:spcAft>
            </a:pPr>
            <a:r>
              <a:rPr lang="en-US" sz="2400" dirty="0"/>
              <a:t>Released 8/18/2023</a:t>
            </a:r>
          </a:p>
          <a:p>
            <a:pPr lvl="1">
              <a:spcBef>
                <a:spcPts val="0"/>
              </a:spcBef>
              <a:spcAft>
                <a:spcPts val="2100"/>
              </a:spcAft>
            </a:pPr>
            <a:r>
              <a:rPr lang="en-US" sz="2400" dirty="0"/>
              <a:t>Due no later than 10/20/2023</a:t>
            </a:r>
          </a:p>
          <a:p>
            <a:pPr lvl="1">
              <a:spcBef>
                <a:spcPts val="0"/>
              </a:spcBef>
              <a:spcAft>
                <a:spcPts val="2100"/>
              </a:spcAft>
            </a:pPr>
            <a:r>
              <a:rPr lang="en-US" sz="2400" dirty="0"/>
              <a:t>Offering Technical Assistance &amp; Office Hours</a:t>
            </a:r>
          </a:p>
          <a:p>
            <a:pPr>
              <a:spcBef>
                <a:spcPts val="0"/>
              </a:spcBef>
              <a:spcAft>
                <a:spcPts val="2100"/>
              </a:spcAft>
            </a:pPr>
            <a:r>
              <a:rPr lang="en-US" sz="2800" dirty="0"/>
              <a:t>FY24 Original Application</a:t>
            </a:r>
          </a:p>
          <a:p>
            <a:pPr lvl="1">
              <a:spcBef>
                <a:spcPts val="0"/>
              </a:spcBef>
              <a:spcAft>
                <a:spcPts val="2100"/>
              </a:spcAft>
            </a:pPr>
            <a:r>
              <a:rPr lang="en-US" sz="2400" dirty="0"/>
              <a:t>93% on-time submission rate</a:t>
            </a:r>
          </a:p>
        </p:txBody>
      </p:sp>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72</a:t>
            </a:fld>
            <a:endParaRPr lang="en-US"/>
          </a:p>
        </p:txBody>
      </p:sp>
    </p:spTree>
    <p:extLst>
      <p:ext uri="{BB962C8B-B14F-4D97-AF65-F5344CB8AC3E}">
        <p14:creationId xmlns:p14="http://schemas.microsoft.com/office/powerpoint/2010/main" val="36579765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p:txBody>
          <a:bodyPr/>
          <a:lstStyle/>
          <a:p>
            <a:r>
              <a:rPr lang="en-US" dirty="0"/>
              <a:t>CRRSA-ESSER II</a:t>
            </a:r>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type="body" sz="quarter" idx="11"/>
          </p:nvPr>
        </p:nvSpPr>
        <p:spPr/>
        <p:txBody>
          <a:bodyPr>
            <a:noAutofit/>
          </a:bodyPr>
          <a:lstStyle/>
          <a:p>
            <a:pPr>
              <a:spcBef>
                <a:spcPts val="0"/>
              </a:spcBef>
              <a:spcAft>
                <a:spcPts val="2100"/>
              </a:spcAft>
            </a:pPr>
            <a:r>
              <a:rPr lang="en-US" sz="2600" dirty="0"/>
              <a:t>Final Expenditure Reports</a:t>
            </a:r>
          </a:p>
          <a:p>
            <a:pPr lvl="1">
              <a:spcBef>
                <a:spcPts val="0"/>
              </a:spcBef>
              <a:spcAft>
                <a:spcPts val="2100"/>
              </a:spcAft>
            </a:pPr>
            <a:r>
              <a:rPr lang="en-US" sz="2200" dirty="0"/>
              <a:t>Released 8/14/2023</a:t>
            </a:r>
          </a:p>
          <a:p>
            <a:pPr lvl="1">
              <a:spcBef>
                <a:spcPts val="0"/>
              </a:spcBef>
              <a:spcAft>
                <a:spcPts val="2100"/>
              </a:spcAft>
            </a:pPr>
            <a:r>
              <a:rPr lang="en-US" sz="2200" dirty="0"/>
              <a:t>Due no later than 10/20/2023</a:t>
            </a:r>
          </a:p>
          <a:p>
            <a:pPr lvl="1">
              <a:spcBef>
                <a:spcPts val="0"/>
              </a:spcBef>
              <a:spcAft>
                <a:spcPts val="2100"/>
              </a:spcAft>
            </a:pPr>
            <a:r>
              <a:rPr lang="en-US" sz="2200" dirty="0"/>
              <a:t>Offering Technical Assistance &amp; Office Hours </a:t>
            </a:r>
          </a:p>
          <a:p>
            <a:pPr lvl="1">
              <a:spcBef>
                <a:spcPts val="0"/>
              </a:spcBef>
              <a:spcAft>
                <a:spcPts val="2100"/>
              </a:spcAft>
            </a:pPr>
            <a:r>
              <a:rPr lang="en-US" sz="2200" dirty="0"/>
              <a:t>Late Liquidation</a:t>
            </a:r>
          </a:p>
          <a:p>
            <a:pPr lvl="2">
              <a:spcBef>
                <a:spcPts val="0"/>
              </a:spcBef>
              <a:spcAft>
                <a:spcPts val="2100"/>
              </a:spcAft>
            </a:pPr>
            <a:r>
              <a:rPr lang="en-US" sz="1800" dirty="0"/>
              <a:t>Guidelines Developed &amp; Communicated via Broadcast Memo</a:t>
            </a:r>
          </a:p>
          <a:p>
            <a:pPr lvl="2">
              <a:spcBef>
                <a:spcPts val="0"/>
              </a:spcBef>
              <a:spcAft>
                <a:spcPts val="2100"/>
              </a:spcAft>
            </a:pPr>
            <a:r>
              <a:rPr lang="en-US" sz="1800" dirty="0"/>
              <a:t>Preliminary Application – NJ Homeroom</a:t>
            </a:r>
          </a:p>
          <a:p>
            <a:pPr lvl="2">
              <a:spcBef>
                <a:spcPts val="0"/>
              </a:spcBef>
              <a:spcAft>
                <a:spcPts val="2100"/>
              </a:spcAft>
            </a:pPr>
            <a:r>
              <a:rPr lang="en-US" sz="1800" dirty="0"/>
              <a:t>Fiscal Application - EWEG</a:t>
            </a:r>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0"/>
          </p:nvPr>
        </p:nvSpPr>
        <p:spPr/>
        <p:txBody>
          <a:bodyPr/>
          <a:lstStyle/>
          <a:p>
            <a:fld id="{A3D1C70C-36A2-44FC-A083-98959550CFF4}" type="slidenum">
              <a:rPr lang="en-US" smtClean="0"/>
              <a:pPr/>
              <a:t>73</a:t>
            </a:fld>
            <a:endParaRPr lang="en-US"/>
          </a:p>
        </p:txBody>
      </p:sp>
    </p:spTree>
    <p:extLst>
      <p:ext uri="{BB962C8B-B14F-4D97-AF65-F5344CB8AC3E}">
        <p14:creationId xmlns:p14="http://schemas.microsoft.com/office/powerpoint/2010/main" val="21426657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6F546-2437-4915-A159-D59B240C7245}"/>
              </a:ext>
            </a:extLst>
          </p:cNvPr>
          <p:cNvSpPr>
            <a:spLocks noGrp="1"/>
          </p:cNvSpPr>
          <p:nvPr>
            <p:ph type="title"/>
          </p:nvPr>
        </p:nvSpPr>
        <p:spPr/>
        <p:txBody>
          <a:bodyPr/>
          <a:lstStyle/>
          <a:p>
            <a:r>
              <a:rPr lang="en-US" dirty="0"/>
              <a:t>ARP-ESSER III</a:t>
            </a:r>
          </a:p>
        </p:txBody>
      </p:sp>
      <p:sp>
        <p:nvSpPr>
          <p:cNvPr id="3" name="Content Placeholder 2">
            <a:extLst>
              <a:ext uri="{FF2B5EF4-FFF2-40B4-BE49-F238E27FC236}">
                <a16:creationId xmlns:a16="http://schemas.microsoft.com/office/drawing/2014/main" id="{D0354E6F-7A85-4E42-9D2C-B103C8D642B2}"/>
              </a:ext>
            </a:extLst>
          </p:cNvPr>
          <p:cNvSpPr>
            <a:spLocks noGrp="1"/>
          </p:cNvSpPr>
          <p:nvPr>
            <p:ph type="body" sz="quarter" idx="11"/>
          </p:nvPr>
        </p:nvSpPr>
        <p:spPr/>
        <p:txBody>
          <a:bodyPr>
            <a:noAutofit/>
          </a:bodyPr>
          <a:lstStyle/>
          <a:p>
            <a:pPr>
              <a:spcBef>
                <a:spcPts val="0"/>
              </a:spcBef>
              <a:spcAft>
                <a:spcPts val="2100"/>
              </a:spcAft>
            </a:pPr>
            <a:r>
              <a:rPr lang="en-US" sz="2600" dirty="0"/>
              <a:t>Project Period ends 9/30/2024.</a:t>
            </a:r>
          </a:p>
          <a:p>
            <a:pPr>
              <a:spcBef>
                <a:spcPts val="0"/>
              </a:spcBef>
              <a:spcAft>
                <a:spcPts val="2100"/>
              </a:spcAft>
            </a:pPr>
            <a:r>
              <a:rPr lang="en-US" sz="2600" dirty="0"/>
              <a:t>Amendments and Reimbursement Requests remain open until 2024.</a:t>
            </a:r>
          </a:p>
          <a:p>
            <a:pPr>
              <a:spcBef>
                <a:spcPts val="0"/>
              </a:spcBef>
              <a:spcAft>
                <a:spcPts val="2100"/>
              </a:spcAft>
            </a:pPr>
            <a:r>
              <a:rPr lang="en-US" sz="2600" dirty="0"/>
              <a:t>Collaborate with NJDOE Divisions to support LEAs in spending down funds.</a:t>
            </a:r>
            <a:endParaRPr lang="en-US" sz="1400" dirty="0"/>
          </a:p>
        </p:txBody>
      </p:sp>
      <p:sp>
        <p:nvSpPr>
          <p:cNvPr id="4" name="Slide Number Placeholder 3">
            <a:extLst>
              <a:ext uri="{FF2B5EF4-FFF2-40B4-BE49-F238E27FC236}">
                <a16:creationId xmlns:a16="http://schemas.microsoft.com/office/drawing/2014/main" id="{48D7F327-4ED2-42D0-81F0-97498F1380AD}"/>
              </a:ext>
            </a:extLst>
          </p:cNvPr>
          <p:cNvSpPr>
            <a:spLocks noGrp="1"/>
          </p:cNvSpPr>
          <p:nvPr>
            <p:ph type="sldNum" sz="quarter" idx="10"/>
          </p:nvPr>
        </p:nvSpPr>
        <p:spPr/>
        <p:txBody>
          <a:bodyPr/>
          <a:lstStyle/>
          <a:p>
            <a:fld id="{A3D1C70C-36A2-44FC-A083-98959550CFF4}" type="slidenum">
              <a:rPr lang="en-US" smtClean="0"/>
              <a:pPr/>
              <a:t>74</a:t>
            </a:fld>
            <a:endParaRPr lang="en-US"/>
          </a:p>
        </p:txBody>
      </p:sp>
    </p:spTree>
    <p:extLst>
      <p:ext uri="{BB962C8B-B14F-4D97-AF65-F5344CB8AC3E}">
        <p14:creationId xmlns:p14="http://schemas.microsoft.com/office/powerpoint/2010/main" val="2736007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1A46E-B5A4-474C-AE26-241FD54ECF3A}"/>
              </a:ext>
            </a:extLst>
          </p:cNvPr>
          <p:cNvSpPr>
            <a:spLocks noGrp="1"/>
          </p:cNvSpPr>
          <p:nvPr>
            <p:ph type="title"/>
          </p:nvPr>
        </p:nvSpPr>
        <p:spPr/>
        <p:txBody>
          <a:bodyPr/>
          <a:lstStyle/>
          <a:p>
            <a:r>
              <a:rPr lang="en-US" dirty="0"/>
              <a:t>Office of Grants Management</a:t>
            </a:r>
          </a:p>
        </p:txBody>
      </p:sp>
      <p:sp>
        <p:nvSpPr>
          <p:cNvPr id="3" name="Content Placeholder 2">
            <a:extLst>
              <a:ext uri="{FF2B5EF4-FFF2-40B4-BE49-F238E27FC236}">
                <a16:creationId xmlns:a16="http://schemas.microsoft.com/office/drawing/2014/main" id="{D51AB8E0-81DC-40E6-B8FF-556F385AE321}"/>
              </a:ext>
            </a:extLst>
          </p:cNvPr>
          <p:cNvSpPr>
            <a:spLocks noGrp="1"/>
          </p:cNvSpPr>
          <p:nvPr>
            <p:ph idx="1"/>
          </p:nvPr>
        </p:nvSpPr>
        <p:spPr>
          <a:xfrm>
            <a:off x="146292" y="1430627"/>
            <a:ext cx="11890272" cy="4479722"/>
          </a:xfrm>
        </p:spPr>
        <p:txBody>
          <a:bodyPr/>
          <a:lstStyle/>
          <a:p>
            <a:pPr marL="0" indent="0" algn="ctr" rtl="0" eaLnBrk="1" latinLnBrk="0" hangingPunct="1">
              <a:lnSpc>
                <a:spcPct val="108000"/>
              </a:lnSpc>
              <a:spcBef>
                <a:spcPts val="0"/>
              </a:spcBef>
              <a:spcAft>
                <a:spcPts val="1200"/>
              </a:spcAft>
              <a:buNone/>
            </a:pPr>
            <a:r>
              <a:rPr lang="en-US" sz="4500" dirty="0">
                <a:solidFill>
                  <a:srgbClr val="000000"/>
                </a:solidFill>
              </a:rPr>
              <a:t>Contact Information</a:t>
            </a:r>
          </a:p>
          <a:p>
            <a:pPr marL="0" indent="0" algn="ctr" rtl="0" eaLnBrk="1" latinLnBrk="0" hangingPunct="1">
              <a:lnSpc>
                <a:spcPct val="108000"/>
              </a:lnSpc>
              <a:spcBef>
                <a:spcPts val="0"/>
              </a:spcBef>
              <a:spcAft>
                <a:spcPts val="1200"/>
              </a:spcAft>
              <a:buNone/>
            </a:pPr>
            <a:br>
              <a:rPr lang="en-US" sz="4500" kern="1200" dirty="0">
                <a:solidFill>
                  <a:srgbClr val="000000"/>
                </a:solidFill>
                <a:effectLst/>
                <a:latin typeface="Palatino Linotype" panose="02040502050505030304" pitchFamily="18" charset="0"/>
                <a:ea typeface="+mn-ea"/>
                <a:cs typeface="+mn-cs"/>
              </a:rPr>
            </a:br>
            <a:r>
              <a:rPr lang="en-US" sz="4500" kern="1200" dirty="0">
                <a:solidFill>
                  <a:srgbClr val="000000"/>
                </a:solidFill>
                <a:effectLst/>
                <a:latin typeface="Palatino Linotype" panose="02040502050505030304" pitchFamily="18" charset="0"/>
                <a:ea typeface="+mn-ea"/>
                <a:cs typeface="+mn-cs"/>
              </a:rPr>
              <a:t> </a:t>
            </a:r>
            <a:r>
              <a:rPr lang="en-US" sz="4500" kern="1200" dirty="0">
                <a:solidFill>
                  <a:srgbClr val="000000"/>
                </a:solidFill>
                <a:effectLst/>
                <a:latin typeface="Palatino Linotype" panose="02040502050505030304" pitchFamily="18" charset="0"/>
                <a:ea typeface="+mn-ea"/>
                <a:cs typeface="+mn-cs"/>
                <a:hlinkClick r:id="rId2"/>
              </a:rPr>
              <a:t>EWEG Help Desk</a:t>
            </a:r>
            <a:r>
              <a:rPr lang="en-US" sz="4500" kern="1200" dirty="0">
                <a:solidFill>
                  <a:srgbClr val="000000"/>
                </a:solidFill>
                <a:effectLst/>
                <a:latin typeface="Palatino Linotype" panose="02040502050505030304" pitchFamily="18" charset="0"/>
                <a:ea typeface="+mn-ea"/>
                <a:cs typeface="+mn-cs"/>
              </a:rPr>
              <a:t> </a:t>
            </a:r>
            <a:endParaRPr lang="en-US" sz="4500" dirty="0">
              <a:effectLst/>
            </a:endParaRPr>
          </a:p>
          <a:p>
            <a:pPr marL="0" indent="0" algn="ctr" rtl="0" eaLnBrk="1" latinLnBrk="0" hangingPunct="1">
              <a:lnSpc>
                <a:spcPct val="108000"/>
              </a:lnSpc>
              <a:spcBef>
                <a:spcPts val="0"/>
              </a:spcBef>
              <a:spcAft>
                <a:spcPts val="1200"/>
              </a:spcAft>
              <a:buNone/>
            </a:pPr>
            <a:r>
              <a:rPr lang="en-US" sz="4500" kern="1200" dirty="0">
                <a:solidFill>
                  <a:srgbClr val="000000"/>
                </a:solidFill>
                <a:effectLst/>
                <a:latin typeface="Palatino Linotype" panose="02040502050505030304" pitchFamily="18" charset="0"/>
                <a:ea typeface="+mn-ea"/>
                <a:cs typeface="+mn-cs"/>
                <a:hlinkClick r:id="rId3"/>
              </a:rPr>
              <a:t>ESSER Help Desk</a:t>
            </a:r>
            <a:endParaRPr lang="en-US" sz="4500" dirty="0">
              <a:effectLst/>
            </a:endParaRPr>
          </a:p>
          <a:p>
            <a:pPr marL="0" indent="0">
              <a:buNone/>
            </a:pPr>
            <a:endParaRPr lang="en-US" dirty="0"/>
          </a:p>
        </p:txBody>
      </p:sp>
      <p:sp>
        <p:nvSpPr>
          <p:cNvPr id="5" name="Slide Number Placeholder 4">
            <a:extLst>
              <a:ext uri="{FF2B5EF4-FFF2-40B4-BE49-F238E27FC236}">
                <a16:creationId xmlns:a16="http://schemas.microsoft.com/office/drawing/2014/main" id="{1CFA5B44-FB23-43C7-8F4F-66A37E4C8721}"/>
              </a:ext>
            </a:extLst>
          </p:cNvPr>
          <p:cNvSpPr>
            <a:spLocks noGrp="1"/>
          </p:cNvSpPr>
          <p:nvPr>
            <p:ph type="sldNum" sz="quarter" idx="12"/>
          </p:nvPr>
        </p:nvSpPr>
        <p:spPr/>
        <p:txBody>
          <a:bodyPr/>
          <a:lstStyle/>
          <a:p>
            <a:fld id="{A3D1C70C-36A2-44FC-A083-98959550CFF4}" type="slidenum">
              <a:rPr lang="en-US" smtClean="0"/>
              <a:t>75</a:t>
            </a:fld>
            <a:endParaRPr lang="en-US"/>
          </a:p>
        </p:txBody>
      </p:sp>
    </p:spTree>
    <p:extLst>
      <p:ext uri="{BB962C8B-B14F-4D97-AF65-F5344CB8AC3E}">
        <p14:creationId xmlns:p14="http://schemas.microsoft.com/office/powerpoint/2010/main" val="1564699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76</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2686041" y="2980918"/>
            <a:ext cx="6094602" cy="132343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6">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695749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CF0D2ED-CD97-4DC6-89E1-15819B223814}"/>
              </a:ext>
            </a:extLst>
          </p:cNvPr>
          <p:cNvSpPr>
            <a:spLocks noGrp="1"/>
          </p:cNvSpPr>
          <p:nvPr>
            <p:ph type="sldNum" sz="quarter" idx="10"/>
          </p:nvPr>
        </p:nvSpPr>
        <p:spPr/>
        <p:txBody>
          <a:bodyPr/>
          <a:lstStyle/>
          <a:p>
            <a:fld id="{A3D1C70C-36A2-44FC-A083-98959550CFF4}" type="slidenum">
              <a:rPr lang="en-US" smtClean="0"/>
              <a:pPr/>
              <a:t>77</a:t>
            </a:fld>
            <a:endParaRPr lang="en-US" dirty="0"/>
          </a:p>
        </p:txBody>
      </p:sp>
      <p:pic>
        <p:nvPicPr>
          <p:cNvPr id="5" name="Picture 4" descr="A picture containing icon&#10;&#10;Description automatically generated">
            <a:extLst>
              <a:ext uri="{FF2B5EF4-FFF2-40B4-BE49-F238E27FC236}">
                <a16:creationId xmlns:a16="http://schemas.microsoft.com/office/drawing/2014/main" id="{F8FB8C44-2E84-4F8C-A38E-69E91D7EDAE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216501" y="1345782"/>
            <a:ext cx="5028080" cy="4022464"/>
          </a:xfrm>
          <a:prstGeom prst="rect">
            <a:avLst/>
          </a:prstGeom>
        </p:spPr>
      </p:pic>
    </p:spTree>
    <p:extLst>
      <p:ext uri="{BB962C8B-B14F-4D97-AF65-F5344CB8AC3E}">
        <p14:creationId xmlns:p14="http://schemas.microsoft.com/office/powerpoint/2010/main" val="41836704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8ABC39-BBC1-4786-8E89-920EC9750E44}"/>
              </a:ext>
            </a:extLst>
          </p:cNvPr>
          <p:cNvSpPr>
            <a:spLocks noGrp="1"/>
          </p:cNvSpPr>
          <p:nvPr>
            <p:ph type="sldNum" sz="quarter" idx="12"/>
          </p:nvPr>
        </p:nvSpPr>
        <p:spPr/>
        <p:txBody>
          <a:bodyPr/>
          <a:lstStyle/>
          <a:p>
            <a:fld id="{A3D1C70C-36A2-44FC-A083-98959550CFF4}" type="slidenum">
              <a:rPr lang="en-US" smtClean="0"/>
              <a:t>78</a:t>
            </a:fld>
            <a:endParaRPr lang="en-US"/>
          </a:p>
        </p:txBody>
      </p:sp>
      <p:pic>
        <p:nvPicPr>
          <p:cNvPr id="7" name="Picture 6" descr="A logo of a camera&#10;&#10;Description automatically generated">
            <a:extLst>
              <a:ext uri="{FF2B5EF4-FFF2-40B4-BE49-F238E27FC236}">
                <a16:creationId xmlns:a16="http://schemas.microsoft.com/office/drawing/2014/main" id="{4FB0D924-02EB-438D-AE0F-7BAAEB3AA9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184" y="3268523"/>
            <a:ext cx="1240491" cy="1240491"/>
          </a:xfrm>
          <a:prstGeom prst="rect">
            <a:avLst/>
          </a:prstGeom>
        </p:spPr>
      </p:pic>
      <p:pic>
        <p:nvPicPr>
          <p:cNvPr id="8" name="Picture 7" descr="A blue and black logo&#10;&#10;Description automatically generated">
            <a:extLst>
              <a:ext uri="{FF2B5EF4-FFF2-40B4-BE49-F238E27FC236}">
                <a16:creationId xmlns:a16="http://schemas.microsoft.com/office/drawing/2014/main" id="{ECF6F079-8569-463F-86DC-59C332614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3673" y="1200242"/>
            <a:ext cx="2141734" cy="2141734"/>
          </a:xfrm>
          <a:prstGeom prst="rect">
            <a:avLst/>
          </a:prstGeom>
        </p:spPr>
      </p:pic>
      <p:pic>
        <p:nvPicPr>
          <p:cNvPr id="10" name="Picture 9" descr="A red and white logo&#10;&#10;Description automatically generated">
            <a:extLst>
              <a:ext uri="{FF2B5EF4-FFF2-40B4-BE49-F238E27FC236}">
                <a16:creationId xmlns:a16="http://schemas.microsoft.com/office/drawing/2014/main" id="{556427CB-62BF-4B30-ABFE-DE3EB41280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5164" y="3019178"/>
            <a:ext cx="1710064" cy="1710064"/>
          </a:xfrm>
          <a:prstGeom prst="rect">
            <a:avLst/>
          </a:prstGeom>
        </p:spPr>
      </p:pic>
      <p:pic>
        <p:nvPicPr>
          <p:cNvPr id="11" name="Picture 10" descr="A blue square with a white letter f on it&#10;&#10;Description automatically generated">
            <a:extLst>
              <a:ext uri="{FF2B5EF4-FFF2-40B4-BE49-F238E27FC236}">
                <a16:creationId xmlns:a16="http://schemas.microsoft.com/office/drawing/2014/main" id="{89996C7F-511B-4F87-BF5F-D14531BFD6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51" y="4681680"/>
            <a:ext cx="1871026" cy="1871026"/>
          </a:xfrm>
          <a:prstGeom prst="rect">
            <a:avLst/>
          </a:prstGeom>
        </p:spPr>
      </p:pic>
      <p:sp>
        <p:nvSpPr>
          <p:cNvPr id="13" name="TextBox 12">
            <a:extLst>
              <a:ext uri="{FF2B5EF4-FFF2-40B4-BE49-F238E27FC236}">
                <a16:creationId xmlns:a16="http://schemas.microsoft.com/office/drawing/2014/main" id="{5DA9B922-0837-4B84-A952-FC57E7EC9ED0}"/>
              </a:ext>
            </a:extLst>
          </p:cNvPr>
          <p:cNvSpPr txBox="1"/>
          <p:nvPr/>
        </p:nvSpPr>
        <p:spPr>
          <a:xfrm>
            <a:off x="1610675" y="2980918"/>
            <a:ext cx="8461924" cy="2246769"/>
          </a:xfrm>
          <a:prstGeom prst="rect">
            <a:avLst/>
          </a:prstGeom>
          <a:noFill/>
        </p:spPr>
        <p:txBody>
          <a:bodyPr wrap="square">
            <a:spAutoFit/>
          </a:bodyPr>
          <a:lstStyle/>
          <a:p>
            <a:pPr algn="ctr"/>
            <a:r>
              <a:rPr lang="en-US" sz="8000" dirty="0">
                <a:latin typeface="Calibri" panose="020F0502020204030204" pitchFamily="34" charset="0"/>
                <a:cs typeface="Calibri" panose="020F0502020204030204" pitchFamily="34" charset="0"/>
              </a:rPr>
              <a:t>Thank You!</a:t>
            </a:r>
          </a:p>
          <a:p>
            <a:pPr algn="ctr"/>
            <a:r>
              <a:rPr lang="en-US" sz="2000" b="1" dirty="0"/>
              <a:t>Remember to mark you calendar for the next ACFFP meeting Scheduled for</a:t>
            </a:r>
          </a:p>
          <a:p>
            <a:pPr algn="ctr"/>
            <a:r>
              <a:rPr lang="en-US" sz="2000" b="1" dirty="0"/>
              <a:t>Friday, January 26, 2023</a:t>
            </a:r>
          </a:p>
        </p:txBody>
      </p:sp>
      <p:pic>
        <p:nvPicPr>
          <p:cNvPr id="12" name="Picture 11" descr="A black and white logo&#10;&#10;Description automatically generated">
            <a:extLst>
              <a:ext uri="{FF2B5EF4-FFF2-40B4-BE49-F238E27FC236}">
                <a16:creationId xmlns:a16="http://schemas.microsoft.com/office/drawing/2014/main" id="{351C0259-CC97-429E-8250-4EAF02AD579B}"/>
              </a:ext>
            </a:extLst>
          </p:cNvPr>
          <p:cNvPicPr>
            <a:picLocks noChangeAspect="1"/>
          </p:cNvPicPr>
          <p:nvPr/>
        </p:nvPicPr>
        <p:blipFill rotWithShape="1">
          <a:blip r:embed="rId7">
            <a:extLst>
              <a:ext uri="{28A0092B-C50C-407E-A947-70E740481C1C}">
                <a14:useLocalDpi xmlns:a14="http://schemas.microsoft.com/office/drawing/2010/main" val="0"/>
              </a:ext>
            </a:extLst>
          </a:blip>
          <a:srcRect l="36845" t="36960" r="36875" b="36450"/>
          <a:stretch/>
        </p:blipFill>
        <p:spPr>
          <a:xfrm>
            <a:off x="593451" y="1810307"/>
            <a:ext cx="853600" cy="921605"/>
          </a:xfrm>
          <a:prstGeom prst="rect">
            <a:avLst/>
          </a:prstGeom>
        </p:spPr>
      </p:pic>
      <p:pic>
        <p:nvPicPr>
          <p:cNvPr id="14" name="Picture 13" descr="A white letter on a black background&#10;&#10;Description automatically generated">
            <a:extLst>
              <a:ext uri="{FF2B5EF4-FFF2-40B4-BE49-F238E27FC236}">
                <a16:creationId xmlns:a16="http://schemas.microsoft.com/office/drawing/2014/main" id="{393A87A2-C961-4E17-B3A2-1A1C757A1A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0653" y="4872727"/>
            <a:ext cx="1567032" cy="1567032"/>
          </a:xfrm>
          <a:prstGeom prst="rect">
            <a:avLst/>
          </a:prstGeom>
        </p:spPr>
      </p:pic>
      <p:sp>
        <p:nvSpPr>
          <p:cNvPr id="15" name="TextBox 14">
            <a:extLst>
              <a:ext uri="{FF2B5EF4-FFF2-40B4-BE49-F238E27FC236}">
                <a16:creationId xmlns:a16="http://schemas.microsoft.com/office/drawing/2014/main" id="{C98A6DD7-D3D2-40F7-9090-80831F3E746A}"/>
              </a:ext>
            </a:extLst>
          </p:cNvPr>
          <p:cNvSpPr txBox="1"/>
          <p:nvPr/>
        </p:nvSpPr>
        <p:spPr>
          <a:xfrm>
            <a:off x="94526" y="1502530"/>
            <a:ext cx="1851451"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6" name="TextBox 15">
            <a:extLst>
              <a:ext uri="{FF2B5EF4-FFF2-40B4-BE49-F238E27FC236}">
                <a16:creationId xmlns:a16="http://schemas.microsoft.com/office/drawing/2014/main" id="{018A6957-EAA1-443F-AEC3-50F99EEEE8C4}"/>
              </a:ext>
            </a:extLst>
          </p:cNvPr>
          <p:cNvSpPr txBox="1"/>
          <p:nvPr/>
        </p:nvSpPr>
        <p:spPr>
          <a:xfrm>
            <a:off x="147489" y="2980918"/>
            <a:ext cx="1745523"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
        <p:nvSpPr>
          <p:cNvPr id="17" name="TextBox 16">
            <a:extLst>
              <a:ext uri="{FF2B5EF4-FFF2-40B4-BE49-F238E27FC236}">
                <a16:creationId xmlns:a16="http://schemas.microsoft.com/office/drawing/2014/main" id="{89954440-416B-4055-8A12-5E6A83E21B29}"/>
              </a:ext>
            </a:extLst>
          </p:cNvPr>
          <p:cNvSpPr txBox="1"/>
          <p:nvPr/>
        </p:nvSpPr>
        <p:spPr>
          <a:xfrm>
            <a:off x="135397" y="4647584"/>
            <a:ext cx="1710064" cy="707886"/>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a:p>
            <a:pPr algn="ctr"/>
            <a:endParaRPr lang="en-US" sz="1800" dirty="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A371DEC3-936D-4747-A5D4-F3CDB756CE4E}"/>
              </a:ext>
            </a:extLst>
          </p:cNvPr>
          <p:cNvSpPr txBox="1"/>
          <p:nvPr/>
        </p:nvSpPr>
        <p:spPr>
          <a:xfrm>
            <a:off x="9737297" y="2919362"/>
            <a:ext cx="1710064"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4" name="TextBox 23">
            <a:extLst>
              <a:ext uri="{FF2B5EF4-FFF2-40B4-BE49-F238E27FC236}">
                <a16:creationId xmlns:a16="http://schemas.microsoft.com/office/drawing/2014/main" id="{BDEDCD0D-44F9-46CB-826E-3D0F5C99A338}"/>
              </a:ext>
            </a:extLst>
          </p:cNvPr>
          <p:cNvSpPr txBox="1"/>
          <p:nvPr/>
        </p:nvSpPr>
        <p:spPr>
          <a:xfrm>
            <a:off x="9654186" y="1345360"/>
            <a:ext cx="1659186" cy="430887"/>
          </a:xfrm>
          <a:prstGeom prst="rect">
            <a:avLst/>
          </a:prstGeom>
          <a:noFill/>
        </p:spPr>
        <p:txBody>
          <a:bodyPr wrap="square">
            <a:spAutoFit/>
          </a:bodyPr>
          <a:lstStyle/>
          <a:p>
            <a:pPr algn="ctr"/>
            <a:r>
              <a:rPr lang="en-US" sz="1100" b="1" i="0" dirty="0">
                <a:solidFill>
                  <a:srgbClr val="050505"/>
                </a:solidFill>
                <a:effectLst/>
                <a:latin typeface="Calibri" panose="020F0502020204030204" pitchFamily="34" charset="0"/>
                <a:cs typeface="Calibri" panose="020F0502020204030204" pitchFamily="34" charset="0"/>
              </a:rPr>
              <a:t>New Jersey Department of Education</a:t>
            </a:r>
          </a:p>
        </p:txBody>
      </p:sp>
      <p:sp>
        <p:nvSpPr>
          <p:cNvPr id="26" name="TextBox 25">
            <a:extLst>
              <a:ext uri="{FF2B5EF4-FFF2-40B4-BE49-F238E27FC236}">
                <a16:creationId xmlns:a16="http://schemas.microsoft.com/office/drawing/2014/main" id="{FC2060B2-0C00-43A2-B483-E98236403679}"/>
              </a:ext>
            </a:extLst>
          </p:cNvPr>
          <p:cNvSpPr txBox="1"/>
          <p:nvPr/>
        </p:nvSpPr>
        <p:spPr>
          <a:xfrm>
            <a:off x="9654186" y="4729242"/>
            <a:ext cx="1899967" cy="307777"/>
          </a:xfrm>
          <a:prstGeom prst="rect">
            <a:avLst/>
          </a:prstGeom>
          <a:noFill/>
        </p:spPr>
        <p:txBody>
          <a:bodyPr wrap="square">
            <a:spAutoFit/>
          </a:bodyPr>
          <a:lstStyle/>
          <a:p>
            <a:pPr algn="ctr"/>
            <a:r>
              <a:rPr lang="en-US" sz="1400" dirty="0">
                <a:latin typeface="Calibri" panose="020F0502020204030204" pitchFamily="34" charset="0"/>
                <a:cs typeface="Calibri" panose="020F0502020204030204" pitchFamily="34" charset="0"/>
              </a:rPr>
              <a:t>@</a:t>
            </a:r>
            <a:r>
              <a:rPr lang="en-US" sz="1400" b="1" dirty="0">
                <a:latin typeface="Calibri" panose="020F0502020204030204" pitchFamily="34" charset="0"/>
                <a:cs typeface="Calibri" panose="020F0502020204030204" pitchFamily="34" charset="0"/>
              </a:rPr>
              <a:t>newjerseydoe</a:t>
            </a:r>
          </a:p>
        </p:txBody>
      </p:sp>
    </p:spTree>
    <p:extLst>
      <p:ext uri="{BB962C8B-B14F-4D97-AF65-F5344CB8AC3E}">
        <p14:creationId xmlns:p14="http://schemas.microsoft.com/office/powerpoint/2010/main" val="804900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FE284B-DC24-48E5-8E1B-7CFA6D66992B}"/>
              </a:ext>
            </a:extLst>
          </p:cNvPr>
          <p:cNvPicPr>
            <a:picLocks noChangeAspect="1"/>
          </p:cNvPicPr>
          <p:nvPr/>
        </p:nvPicPr>
        <p:blipFill>
          <a:blip r:embed="rId2"/>
          <a:stretch>
            <a:fillRect/>
          </a:stretch>
        </p:blipFill>
        <p:spPr>
          <a:xfrm>
            <a:off x="6805510" y="1723585"/>
            <a:ext cx="4846740" cy="3505640"/>
          </a:xfrm>
          <a:prstGeom prst="rect">
            <a:avLst/>
          </a:prstGeom>
        </p:spPr>
      </p:pic>
      <p:pic>
        <p:nvPicPr>
          <p:cNvPr id="12" name="Picture 11">
            <a:extLst>
              <a:ext uri="{FF2B5EF4-FFF2-40B4-BE49-F238E27FC236}">
                <a16:creationId xmlns:a16="http://schemas.microsoft.com/office/drawing/2014/main" id="{C29E5466-A224-4A73-A66C-61D0A75FAA31}"/>
              </a:ext>
            </a:extLst>
          </p:cNvPr>
          <p:cNvPicPr>
            <a:picLocks noChangeAspect="1"/>
          </p:cNvPicPr>
          <p:nvPr/>
        </p:nvPicPr>
        <p:blipFill>
          <a:blip r:embed="rId3"/>
          <a:stretch>
            <a:fillRect/>
          </a:stretch>
        </p:blipFill>
        <p:spPr>
          <a:xfrm>
            <a:off x="593732" y="426515"/>
            <a:ext cx="2341067" cy="3060457"/>
          </a:xfrm>
          <a:prstGeom prst="rect">
            <a:avLst/>
          </a:prstGeom>
        </p:spPr>
      </p:pic>
      <p:pic>
        <p:nvPicPr>
          <p:cNvPr id="13" name="Picture 12">
            <a:extLst>
              <a:ext uri="{FF2B5EF4-FFF2-40B4-BE49-F238E27FC236}">
                <a16:creationId xmlns:a16="http://schemas.microsoft.com/office/drawing/2014/main" id="{88A891C6-9E63-45F8-8AC1-58DFA1B71C2D}"/>
              </a:ext>
            </a:extLst>
          </p:cNvPr>
          <p:cNvPicPr>
            <a:picLocks noChangeAspect="1"/>
          </p:cNvPicPr>
          <p:nvPr/>
        </p:nvPicPr>
        <p:blipFill>
          <a:blip r:embed="rId4"/>
          <a:stretch>
            <a:fillRect/>
          </a:stretch>
        </p:blipFill>
        <p:spPr>
          <a:xfrm>
            <a:off x="3132858" y="426515"/>
            <a:ext cx="2450804" cy="3060457"/>
          </a:xfrm>
          <a:prstGeom prst="rect">
            <a:avLst/>
          </a:prstGeom>
        </p:spPr>
      </p:pic>
      <p:pic>
        <p:nvPicPr>
          <p:cNvPr id="15" name="Picture 14">
            <a:extLst>
              <a:ext uri="{FF2B5EF4-FFF2-40B4-BE49-F238E27FC236}">
                <a16:creationId xmlns:a16="http://schemas.microsoft.com/office/drawing/2014/main" id="{FB96C41E-6B14-41D6-8197-44A5BC2BB135}"/>
              </a:ext>
            </a:extLst>
          </p:cNvPr>
          <p:cNvPicPr>
            <a:picLocks noChangeAspect="1"/>
          </p:cNvPicPr>
          <p:nvPr/>
        </p:nvPicPr>
        <p:blipFill>
          <a:blip r:embed="rId5"/>
          <a:stretch>
            <a:fillRect/>
          </a:stretch>
        </p:blipFill>
        <p:spPr>
          <a:xfrm>
            <a:off x="3155213" y="3550741"/>
            <a:ext cx="2428449" cy="3011685"/>
          </a:xfrm>
          <a:prstGeom prst="rect">
            <a:avLst/>
          </a:prstGeom>
        </p:spPr>
      </p:pic>
      <p:pic>
        <p:nvPicPr>
          <p:cNvPr id="4" name="Picture 3" descr="A group of people standing in a room&#10;&#10;Description automatically generated">
            <a:extLst>
              <a:ext uri="{FF2B5EF4-FFF2-40B4-BE49-F238E27FC236}">
                <a16:creationId xmlns:a16="http://schemas.microsoft.com/office/drawing/2014/main" id="{BE177F3A-4C7B-4321-841F-218D8641FBF6}"/>
              </a:ext>
            </a:extLst>
          </p:cNvPr>
          <p:cNvPicPr>
            <a:picLocks noChangeAspect="1"/>
          </p:cNvPicPr>
          <p:nvPr/>
        </p:nvPicPr>
        <p:blipFill rotWithShape="1">
          <a:blip r:embed="rId6"/>
          <a:srcRect b="37237"/>
          <a:stretch/>
        </p:blipFill>
        <p:spPr>
          <a:xfrm rot="5400000">
            <a:off x="386376" y="4029193"/>
            <a:ext cx="2755778" cy="2048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p:spPr>
      </p:pic>
      <p:sp>
        <p:nvSpPr>
          <p:cNvPr id="2" name="TextBox 1">
            <a:extLst>
              <a:ext uri="{FF2B5EF4-FFF2-40B4-BE49-F238E27FC236}">
                <a16:creationId xmlns:a16="http://schemas.microsoft.com/office/drawing/2014/main" id="{10062D03-B883-4518-9749-E3E8EDB4B531}"/>
              </a:ext>
            </a:extLst>
          </p:cNvPr>
          <p:cNvSpPr txBox="1"/>
          <p:nvPr/>
        </p:nvSpPr>
        <p:spPr>
          <a:xfrm>
            <a:off x="7136091" y="1187777"/>
            <a:ext cx="4110086" cy="523220"/>
          </a:xfrm>
          <a:prstGeom prst="rect">
            <a:avLst/>
          </a:prstGeom>
          <a:noFill/>
        </p:spPr>
        <p:txBody>
          <a:bodyPr wrap="square" rtlCol="0">
            <a:spAutoFit/>
          </a:bodyPr>
          <a:lstStyle/>
          <a:p>
            <a:pPr algn="ctr"/>
            <a:r>
              <a:rPr lang="en-US" sz="2800" b="1" dirty="0">
                <a:latin typeface="Palatino Linotype" panose="02040502050505030304" pitchFamily="18" charset="0"/>
              </a:rPr>
              <a:t>Forever in Our Hearts</a:t>
            </a:r>
          </a:p>
        </p:txBody>
      </p:sp>
      <p:sp>
        <p:nvSpPr>
          <p:cNvPr id="3" name="TextBox 2">
            <a:extLst>
              <a:ext uri="{FF2B5EF4-FFF2-40B4-BE49-F238E27FC236}">
                <a16:creationId xmlns:a16="http://schemas.microsoft.com/office/drawing/2014/main" id="{C1E8E4D9-9772-4DA9-BA7D-B9546C0CA094}"/>
              </a:ext>
            </a:extLst>
          </p:cNvPr>
          <p:cNvSpPr txBox="1"/>
          <p:nvPr/>
        </p:nvSpPr>
        <p:spPr>
          <a:xfrm>
            <a:off x="6669900" y="5262214"/>
            <a:ext cx="5231083" cy="646331"/>
          </a:xfrm>
          <a:prstGeom prst="rect">
            <a:avLst/>
          </a:prstGeom>
          <a:noFill/>
        </p:spPr>
        <p:txBody>
          <a:bodyPr wrap="square" rtlCol="0">
            <a:spAutoFit/>
          </a:bodyPr>
          <a:lstStyle/>
          <a:p>
            <a:r>
              <a:rPr lang="en-US" b="1" dirty="0">
                <a:latin typeface="Palatino Linotype" panose="02040502050505030304" pitchFamily="18" charset="0"/>
              </a:rPr>
              <a:t>Office of Supplemental Educational Programs</a:t>
            </a:r>
          </a:p>
          <a:p>
            <a:pPr algn="ctr"/>
            <a:r>
              <a:rPr lang="en-US" b="1" dirty="0">
                <a:latin typeface="Palatino Linotype" panose="02040502050505030304" pitchFamily="18" charset="0"/>
              </a:rPr>
              <a:t>with the 2023 Teacher of the Year</a:t>
            </a:r>
          </a:p>
        </p:txBody>
      </p:sp>
    </p:spTree>
    <p:extLst>
      <p:ext uri="{BB962C8B-B14F-4D97-AF65-F5344CB8AC3E}">
        <p14:creationId xmlns:p14="http://schemas.microsoft.com/office/powerpoint/2010/main" val="3746184719"/>
      </p:ext>
    </p:extLst>
  </p:cSld>
  <p:clrMapOvr>
    <a:masterClrMapping/>
  </p:clrMapOvr>
  <mc:AlternateContent xmlns:mc="http://schemas.openxmlformats.org/markup-compatibility/2006" xmlns:p14="http://schemas.microsoft.com/office/powerpoint/2010/main">
    <mc:Choice Requires="p14">
      <p:transition p14:dur="250" advClick="0" advTm="11000">
        <p:sndAc>
          <p:endSnd/>
        </p:sndAc>
      </p:transition>
    </mc:Choice>
    <mc:Fallback xmlns="">
      <p:transition advClick="0" advTm="11000">
        <p:sndAc>
          <p:end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room with a large screen and a bed&#10;&#10;Description automatically generated">
            <a:extLst>
              <a:ext uri="{FF2B5EF4-FFF2-40B4-BE49-F238E27FC236}">
                <a16:creationId xmlns:a16="http://schemas.microsoft.com/office/drawing/2014/main" id="{1E221012-E7B9-4E9E-8315-2781474CCC4D}"/>
              </a:ext>
            </a:extLst>
          </p:cNvPr>
          <p:cNvPicPr>
            <a:picLocks noGrp="1" noChangeAspect="1"/>
          </p:cNvPicPr>
          <p:nvPr>
            <p:ph type="pic" sz="quarter" idx="14"/>
          </p:nvPr>
        </p:nvPicPr>
        <p:blipFill rotWithShape="1">
          <a:blip r:embed="rId2"/>
          <a:srcRect l="14333" t="4647" r="39093" b="2563"/>
          <a:stretch/>
        </p:blipFill>
        <p:spPr>
          <a:xfrm rot="5400000">
            <a:off x="1447116" y="2388399"/>
            <a:ext cx="2796551" cy="464443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Picture 10">
            <a:extLst>
              <a:ext uri="{FF2B5EF4-FFF2-40B4-BE49-F238E27FC236}">
                <a16:creationId xmlns:a16="http://schemas.microsoft.com/office/drawing/2014/main" id="{304BD4E9-05F2-41F7-8359-F1213AFAC161}"/>
              </a:ext>
            </a:extLst>
          </p:cNvPr>
          <p:cNvPicPr>
            <a:picLocks noChangeAspect="1"/>
          </p:cNvPicPr>
          <p:nvPr/>
        </p:nvPicPr>
        <p:blipFill>
          <a:blip r:embed="rId3"/>
          <a:stretch>
            <a:fillRect/>
          </a:stretch>
        </p:blipFill>
        <p:spPr>
          <a:xfrm>
            <a:off x="6424353" y="794816"/>
            <a:ext cx="4644433" cy="2968228"/>
          </a:xfrm>
          <a:prstGeom prst="rect">
            <a:avLst/>
          </a:prstGeom>
          <a:solidFill>
            <a:srgbClr val="FFFFFF">
              <a:shade val="85000"/>
            </a:srgbClr>
          </a:solidFill>
          <a:ln w="190500" cap="rnd">
            <a:solidFill>
              <a:schemeClr val="bg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 name="Picture 1">
            <a:extLst>
              <a:ext uri="{FF2B5EF4-FFF2-40B4-BE49-F238E27FC236}">
                <a16:creationId xmlns:a16="http://schemas.microsoft.com/office/drawing/2014/main" id="{9A3252D7-3012-4196-9F8D-36E527D8EE58}"/>
              </a:ext>
            </a:extLst>
          </p:cNvPr>
          <p:cNvPicPr>
            <a:picLocks noChangeAspect="1"/>
          </p:cNvPicPr>
          <p:nvPr/>
        </p:nvPicPr>
        <p:blipFill>
          <a:blip r:embed="rId4"/>
          <a:stretch>
            <a:fillRect/>
          </a:stretch>
        </p:blipFill>
        <p:spPr>
          <a:xfrm>
            <a:off x="1509713" y="309369"/>
            <a:ext cx="3187234" cy="2435016"/>
          </a:xfrm>
          <a:prstGeom prst="rect">
            <a:avLst/>
          </a:prstGeom>
          <a:solidFill>
            <a:srgbClr val="FFFFFF">
              <a:shade val="85000"/>
            </a:srgbClr>
          </a:solidFill>
          <a:ln w="190500" cap="rnd">
            <a:solidFill>
              <a:schemeClr val="bg1">
                <a:lumMod val="85000"/>
              </a:schemeClr>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a:extLst>
              <a:ext uri="{FF2B5EF4-FFF2-40B4-BE49-F238E27FC236}">
                <a16:creationId xmlns:a16="http://schemas.microsoft.com/office/drawing/2014/main" id="{902FAD3D-D440-40D8-8DD5-C8022D5D06D5}"/>
              </a:ext>
            </a:extLst>
          </p:cNvPr>
          <p:cNvSpPr txBox="1"/>
          <p:nvPr/>
        </p:nvSpPr>
        <p:spPr>
          <a:xfrm>
            <a:off x="5574397" y="3884091"/>
            <a:ext cx="6094428" cy="1477328"/>
          </a:xfrm>
          <a:prstGeom prst="rect">
            <a:avLst/>
          </a:prstGeom>
          <a:noFill/>
        </p:spPr>
        <p:txBody>
          <a:bodyPr wrap="square">
            <a:spAutoFit/>
          </a:bodyPr>
          <a:lstStyle/>
          <a:p>
            <a:pPr algn="ctr"/>
            <a:br>
              <a:rPr lang="en-US" sz="1800" dirty="0"/>
            </a:br>
            <a:r>
              <a:rPr lang="en-US" sz="2400" b="1" dirty="0">
                <a:latin typeface="Palatino Linotype" panose="02040502050505030304" pitchFamily="18" charset="0"/>
              </a:rPr>
              <a:t>Just like M&amp;M’s, </a:t>
            </a:r>
          </a:p>
          <a:p>
            <a:pPr algn="ctr"/>
            <a:r>
              <a:rPr lang="en-US" sz="2400" b="1" dirty="0">
                <a:latin typeface="Palatino Linotype" panose="02040502050505030304" pitchFamily="18" charset="0"/>
              </a:rPr>
              <a:t>every student has their own unique talents and abilities.</a:t>
            </a:r>
          </a:p>
        </p:txBody>
      </p:sp>
    </p:spTree>
    <p:extLst>
      <p:ext uri="{BB962C8B-B14F-4D97-AF65-F5344CB8AC3E}">
        <p14:creationId xmlns:p14="http://schemas.microsoft.com/office/powerpoint/2010/main" val="1460710853"/>
      </p:ext>
    </p:extLst>
  </p:cSld>
  <p:clrMapOvr>
    <a:masterClrMapping/>
  </p:clrMapOvr>
  <mc:AlternateContent xmlns:mc="http://schemas.openxmlformats.org/markup-compatibility/2006" xmlns:p14="http://schemas.microsoft.com/office/powerpoint/2010/main">
    <mc:Choice Requires="p14">
      <p:transition p14:dur="250" advClick="0" advTm="11000">
        <p:sndAc>
          <p:endSnd/>
        </p:sndAc>
      </p:transition>
    </mc:Choice>
    <mc:Fallback xmlns="">
      <p:transition advClick="0" advTm="11000">
        <p:sndAc>
          <p:endSnd/>
        </p:sndAc>
      </p:transition>
    </mc:Fallback>
  </mc:AlternateContent>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10.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id="{CBAECBB9-3C50-4657-940A-958B5F9A7064}" vid="{FD89A02A-1256-475E-A4EE-430E2526387B}"/>
    </a:ext>
  </a:extLst>
</a:theme>
</file>

<file path=ppt/theme/theme11.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F5B3E5E-17D6-48F5-9A13-48CA22833D02}"/>
    </a:ext>
  </a:extLst>
</a:theme>
</file>

<file path=ppt/theme/theme12.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13.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5D492-2425-4543-A233-EEF79D78FBFC}" vid="{CFE45BBC-4016-45D8-B059-775717CE24BC}"/>
    </a:ext>
  </a:extLst>
</a:theme>
</file>

<file path=ppt/theme/theme14.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5D492-2425-4543-A233-EEF79D78FBFC}" vid="{D444C622-79A4-40F7-821E-660AC7A30D8B}"/>
    </a:ext>
  </a:extLst>
</a:theme>
</file>

<file path=ppt/theme/theme15.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7875D492-2425-4543-A233-EEF79D78FBFC}" vid="{7D4BADEC-37EA-4223-9628-0596BF2BD817}"/>
    </a:ext>
  </a:extLst>
</a:theme>
</file>

<file path=ppt/theme/theme16.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17.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54CFC8EA-E008-44E1-8673-8AAADB6EDDC7}"/>
    </a:ext>
  </a:extLst>
</a:theme>
</file>

<file path=ppt/theme/theme18.xml><?xml version="1.0" encoding="utf-8"?>
<a:theme xmlns:a="http://schemas.openxmlformats.org/drawingml/2006/main" name="2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ICOP Presentation - 9-23-2021.potx" id="{26BE1D04-D970-4612-B783-F93DAD06BEA7}" vid="{C512B116-3601-4E61-A264-B27E7C631BBD}"/>
    </a:ext>
  </a:extLst>
</a:theme>
</file>

<file path=ppt/theme/theme19.xml><?xml version="1.0" encoding="utf-8"?>
<a:theme xmlns:a="http://schemas.openxmlformats.org/drawingml/2006/main" name="FrostyVTI">
  <a:themeElements>
    <a:clrScheme name="Memorial 2">
      <a:dk1>
        <a:srgbClr val="000000"/>
      </a:dk1>
      <a:lt1>
        <a:srgbClr val="FFFFFF"/>
      </a:lt1>
      <a:dk2>
        <a:srgbClr val="0B2827"/>
      </a:dk2>
      <a:lt2>
        <a:srgbClr val="E7E6E6"/>
      </a:lt2>
      <a:accent1>
        <a:srgbClr val="767E37"/>
      </a:accent1>
      <a:accent2>
        <a:srgbClr val="B495C2"/>
      </a:accent2>
      <a:accent3>
        <a:srgbClr val="8FA3A3"/>
      </a:accent3>
      <a:accent4>
        <a:srgbClr val="CE7F01"/>
      </a:accent4>
      <a:accent5>
        <a:srgbClr val="D15A29"/>
      </a:accent5>
      <a:accent6>
        <a:srgbClr val="DAE3E3"/>
      </a:accent6>
      <a:hlink>
        <a:srgbClr val="B57001"/>
      </a:hlink>
      <a:folHlink>
        <a:srgbClr val="996209"/>
      </a:folHlink>
    </a:clrScheme>
    <a:fontScheme name="Frosted Leaf">
      <a:majorFont>
        <a:latin typeface="Goudy Old Style"/>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morial SlideShow_WAC_CP_v8" id="{070B8F3B-E727-42D7-A0C9-9BA275DE5134}" vid="{7494E89D-6ADE-4D4B-9ABE-2FC43DCC9058}"/>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BAD783E9-B5E0-4BB5-B18C-531425630476}"/>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002)  -  Read-Only" id="{58665EE0-0778-4B6A-9B26-9250B8818B72}" vid="{8584AAFA-913A-46C4-82D9-8779EB51097F}"/>
    </a:ext>
  </a:extLst>
</a:theme>
</file>

<file path=ppt/theme/theme4.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9DF51BEE-0EBD-4C05-BE34-DC7312BF5F9B}"/>
    </a:ext>
  </a:extLst>
</a:theme>
</file>

<file path=ppt/theme/theme5.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Widescreen  -  Read-Only" id="{C59D137A-502B-4AE3-BFA8-EAB911F90DD9}" vid="{EE194C2B-F6A0-4A4D-8AC1-A456BC781591}"/>
    </a:ext>
  </a:extLst>
</a:theme>
</file>

<file path=ppt/theme/theme6.xml><?xml version="1.0" encoding="utf-8"?>
<a:theme xmlns:a="http://schemas.openxmlformats.org/drawingml/2006/main" name="1_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8555BBD0-58EB-40D3-92E2-3F2E5ED552CF}"/>
    </a:ext>
  </a:extLst>
</a:theme>
</file>

<file path=ppt/theme/theme7.xml><?xml version="1.0" encoding="utf-8"?>
<a:theme xmlns:a="http://schemas.openxmlformats.org/drawingml/2006/main" name="1_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  Read-Only" id="{7DB005D5-9A20-4F54-BDDB-3F0B58CF7C39}" vid="{0363114F-E39A-4520-852A-5684BFE7891B}"/>
    </a:ext>
  </a:extLst>
</a:theme>
</file>

<file path=ppt/theme/theme8.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id="{CBAECBB9-3C50-4657-940A-958B5F9A7064}" vid="{A7951CFC-04A9-4C95-90B1-B7888E9C2CB0}"/>
    </a:ext>
  </a:extLst>
</a:theme>
</file>

<file path=ppt/theme/theme9.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0921" id="{CBAECBB9-3C50-4657-940A-958B5F9A7064}" vid="{C007E172-BCBC-4E4F-A790-B099E32BCE9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CDBC90275BB3848B6B366B6D0955763" ma:contentTypeVersion="12" ma:contentTypeDescription="Create a new document." ma:contentTypeScope="" ma:versionID="5361e6b8fbf56a00650e67f65135ea9f">
  <xsd:schema xmlns:xsd="http://www.w3.org/2001/XMLSchema" xmlns:xs="http://www.w3.org/2001/XMLSchema" xmlns:p="http://schemas.microsoft.com/office/2006/metadata/properties" xmlns:ns3="0cb49514-646a-4c19-b3ae-5e7d43590eeb" xmlns:ns4="9baf7004-a385-44da-a26e-a78e432394d8" targetNamespace="http://schemas.microsoft.com/office/2006/metadata/properties" ma:root="true" ma:fieldsID="fdb126bfc2a743012ddd5997afb6789c" ns3:_="" ns4:_="">
    <xsd:import namespace="0cb49514-646a-4c19-b3ae-5e7d43590eeb"/>
    <xsd:import namespace="9baf7004-a385-44da-a26e-a78e432394d8"/>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b49514-646a-4c19-b3ae-5e7d43590ee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af7004-a385-44da-a26e-a78e432394d8"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192544-8B74-417F-B8B2-D8E7B3463045}">
  <ds:schemaRefs>
    <ds:schemaRef ds:uri="http://purl.org/dc/elements/1.1/"/>
    <ds:schemaRef ds:uri="http://www.w3.org/XML/1998/namespace"/>
    <ds:schemaRef ds:uri="9baf7004-a385-44da-a26e-a78e432394d8"/>
    <ds:schemaRef ds:uri="0cb49514-646a-4c19-b3ae-5e7d43590eeb"/>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67ACF05B-9F82-46C1-859F-A6E3E1FF6E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b49514-646a-4c19-b3ae-5e7d43590eeb"/>
    <ds:schemaRef ds:uri="9baf7004-a385-44da-a26e-a78e43239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30E4A2-38B4-49C0-82FB-2FA046D655D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NJDOE_0921</Template>
  <TotalTime>2395</TotalTime>
  <Words>7699</Words>
  <Application>Microsoft Office PowerPoint</Application>
  <PresentationFormat>Widescreen</PresentationFormat>
  <Paragraphs>845</Paragraphs>
  <Slides>78</Slides>
  <Notes>44</Notes>
  <HiddenSlides>0</HiddenSlides>
  <MMClips>1</MMClips>
  <ScaleCrop>false</ScaleCrop>
  <HeadingPairs>
    <vt:vector size="6" baseType="variant">
      <vt:variant>
        <vt:lpstr>Fonts Used</vt:lpstr>
      </vt:variant>
      <vt:variant>
        <vt:i4>12</vt:i4>
      </vt:variant>
      <vt:variant>
        <vt:lpstr>Theme</vt:lpstr>
      </vt:variant>
      <vt:variant>
        <vt:i4>19</vt:i4>
      </vt:variant>
      <vt:variant>
        <vt:lpstr>Slide Titles</vt:lpstr>
      </vt:variant>
      <vt:variant>
        <vt:i4>78</vt:i4>
      </vt:variant>
    </vt:vector>
  </HeadingPairs>
  <TitlesOfParts>
    <vt:vector size="109" baseType="lpstr">
      <vt:lpstr>Arial</vt:lpstr>
      <vt:lpstr>Avenir Next LT Pro</vt:lpstr>
      <vt:lpstr>Bell MT</vt:lpstr>
      <vt:lpstr>Calibri</vt:lpstr>
      <vt:lpstr>Calibri Light</vt:lpstr>
      <vt:lpstr>Courier New</vt:lpstr>
      <vt:lpstr>Goudy Old Style</vt:lpstr>
      <vt:lpstr>Helvetica Neue</vt:lpstr>
      <vt:lpstr>Palatino Linotype</vt:lpstr>
      <vt:lpstr>roboto</vt:lpstr>
      <vt:lpstr>Times New Roman</vt:lpstr>
      <vt:lpstr>Wingdings</vt:lpstr>
      <vt:lpstr>NDJOE_Main</vt:lpstr>
      <vt:lpstr>NJDOE_TitleSlide</vt:lpstr>
      <vt:lpstr>NJDOE_SectionTitle</vt:lpstr>
      <vt:lpstr>NDJOE_Main</vt:lpstr>
      <vt:lpstr>NJDOE_TitleSlide</vt:lpstr>
      <vt:lpstr>1_NDJOE_Main</vt:lpstr>
      <vt:lpstr>1_NJDOE_SectionTitle</vt:lpstr>
      <vt:lpstr>NJDOE_TitleSlide</vt:lpstr>
      <vt:lpstr>NJDOE_SectionTitle</vt:lpstr>
      <vt:lpstr>NDJOE_Main</vt:lpstr>
      <vt:lpstr>NJDOE_TitleSlide</vt:lpstr>
      <vt:lpstr>NDJOE_Main</vt:lpstr>
      <vt:lpstr>NJDOE_TitleSlide</vt:lpstr>
      <vt:lpstr>NDJOE_Main</vt:lpstr>
      <vt:lpstr>NJDOE_SectionTitle</vt:lpstr>
      <vt:lpstr>NDJOE_Main</vt:lpstr>
      <vt:lpstr>NDJOE_Main</vt:lpstr>
      <vt:lpstr>2_NDJOE_Main</vt:lpstr>
      <vt:lpstr>FrostyVTI</vt:lpstr>
      <vt:lpstr>Advisory Committee for Federally Funded Programs</vt:lpstr>
      <vt:lpstr>AGENDA</vt:lpstr>
      <vt:lpstr>Call To Order  Dr. A. Charles Wright,  Executive Director/Deputy Assistant Commissioner Division of Educational Services </vt:lpstr>
      <vt:lpstr>  </vt:lpstr>
      <vt:lpstr>  Acknowledgement of the Passing of  Andrea Sunderville   Dr. A. Charles Wright,  Executive Director/Deputy Assistant Commissioner Division of Educational Services </vt:lpstr>
      <vt:lpstr>PowerPoint Presentation</vt:lpstr>
      <vt:lpstr>PowerPoint Presentation</vt:lpstr>
      <vt:lpstr>PowerPoint Presentation</vt:lpstr>
      <vt:lpstr>PowerPoint Presentation</vt:lpstr>
      <vt:lpstr>Motivating &amp; Meaningful  Teaching is like M&amp;M’s – it’s the little things that make all the difference.  M&amp;M’s are a reminder that the little things we do can have a big impact on our students.  Teaching is like a bag of M&amp;M’s – it’s important to share and collaborate with others.  M&amp;Ms remind us that life is full of colorful moments. Embrace them all.  Just like M&amp;Ms, we are all unique and special in our own way.  Sometimes it’s the smallest things, like a single M&amp;M, that can bring the most joy.</vt:lpstr>
      <vt:lpstr>PowerPoint Presentation</vt:lpstr>
      <vt:lpstr>  Review of ACFFP Meeting Highlights  May 19, 2023   Dr. A. Charles Wright,  Executive Director/Deputy Assistant Commissioner Division of Educational Services </vt:lpstr>
      <vt:lpstr>  Ad Hoc Committee Review   Dr. A. Charles Wright,  Executive Director/Deputy Assistant Commissioner Division of Educational Services </vt:lpstr>
      <vt:lpstr>Federal Update</vt:lpstr>
      <vt:lpstr>Agenda</vt:lpstr>
      <vt:lpstr>ESSER Reminders</vt:lpstr>
      <vt:lpstr>USED Fiscal Sustainability Resources </vt:lpstr>
      <vt:lpstr>Raise the Bar in NJ</vt:lpstr>
      <vt:lpstr>NJ’s 2023 National Blue Ribbon Schools</vt:lpstr>
      <vt:lpstr>SY 22-23 National K-12 Supports</vt:lpstr>
      <vt:lpstr>PowerPoint Presentation</vt:lpstr>
      <vt:lpstr>PowerPoint Presentation</vt:lpstr>
      <vt:lpstr>  ESSA Consolidated State Plan (2017 ESSA State Plan) Upcoming Revision Project   Ms. Diana Pasculli, Executive Director Office of the Assistant Commissioner  </vt:lpstr>
      <vt:lpstr>Presentation Outline</vt:lpstr>
      <vt:lpstr>I. Background  </vt:lpstr>
      <vt:lpstr>Background: Federal Law</vt:lpstr>
      <vt:lpstr>Background: New Jersey State Plan (State Plan)</vt:lpstr>
      <vt:lpstr>New Jersey State ESSA Plan Timeline</vt:lpstr>
      <vt:lpstr>Types of Changes Needed for ESSA</vt:lpstr>
      <vt:lpstr>Background: Overview of Requirements by Section</vt:lpstr>
      <vt:lpstr>PowerPoint Presentation</vt:lpstr>
      <vt:lpstr>Revised State Plan Includes…</vt:lpstr>
      <vt:lpstr>ESSA Requirements</vt:lpstr>
      <vt:lpstr>A Culture of Support</vt:lpstr>
      <vt:lpstr>Level III ESSA Supports</vt:lpstr>
      <vt:lpstr>Success of Most Intensive ESSA Supports </vt:lpstr>
      <vt:lpstr>ESSA Indicators &amp; Requirements</vt:lpstr>
      <vt:lpstr>Current Indicators</vt:lpstr>
      <vt:lpstr>ELP - Continuous Improvement </vt:lpstr>
      <vt:lpstr>PowerPoint Presentation</vt:lpstr>
      <vt:lpstr>PowerPoint Presentation</vt:lpstr>
      <vt:lpstr>  ESSA Implementation</vt:lpstr>
      <vt:lpstr>  </vt:lpstr>
      <vt:lpstr>Program Goals</vt:lpstr>
      <vt:lpstr>Use of Funds – Subpart 1</vt:lpstr>
      <vt:lpstr>Use of Funds – Subpart 2</vt:lpstr>
      <vt:lpstr>FY23-24 TIPD Allocations</vt:lpstr>
      <vt:lpstr>FY23-24 TIPD Allocations (2 of 2)</vt:lpstr>
      <vt:lpstr>FY23 Monitoring and Follow-Up Monitoring Review (1 of 3)</vt:lpstr>
      <vt:lpstr>FY23 Monitoring and Follow-Up Monitoring Review (2 of 3)</vt:lpstr>
      <vt:lpstr>FY23 Monitoring and Follow-Up Monitoring Review (3 of 3)</vt:lpstr>
      <vt:lpstr>PowerPoint Presentation</vt:lpstr>
      <vt:lpstr>PowerPoint Presentation</vt:lpstr>
      <vt:lpstr>  Fall 2023 Graduation and  Accountability Report Update   Ms. Jessica Merville, Director Mr. John Iko, Data Analysis  Office of Performance Management  </vt:lpstr>
      <vt:lpstr>2023 Graduation Rate Updates</vt:lpstr>
      <vt:lpstr>2022-2023 ESSA Accountability Process</vt:lpstr>
      <vt:lpstr>Fall 2023 ESSA School Identification</vt:lpstr>
      <vt:lpstr>2022-2023 ESSA Indicator Updates</vt:lpstr>
      <vt:lpstr>ESSA Accountability Profiles</vt:lpstr>
      <vt:lpstr>PowerPoint Presentation</vt:lpstr>
      <vt:lpstr>PowerPoint Presentation</vt:lpstr>
      <vt:lpstr>  Nita M. Lowery 21st Century  Community Learning Centers    Dr. Shawanda Beale,  Assistant Division Director Office of Student Support Services Division of Educational Services       </vt:lpstr>
      <vt:lpstr>Meet the Team </vt:lpstr>
      <vt:lpstr>Overview</vt:lpstr>
      <vt:lpstr>Program Expectations</vt:lpstr>
      <vt:lpstr>Eligibility Requirements</vt:lpstr>
      <vt:lpstr>PowerPoint Presentation</vt:lpstr>
      <vt:lpstr>Braiding Funding </vt:lpstr>
      <vt:lpstr>PowerPoint Presentation</vt:lpstr>
      <vt:lpstr>PowerPoint Presentation</vt:lpstr>
      <vt:lpstr>  Federal Grants Update    Office of Grants Management Division of Business and Finance Services Jill Dobrowansky  September 2023      </vt:lpstr>
      <vt:lpstr>Elementary &amp; Secondary Education Act (ESEA)</vt:lpstr>
      <vt:lpstr>CRRSA-ESSER II</vt:lpstr>
      <vt:lpstr>ARP-ESSER III</vt:lpstr>
      <vt:lpstr>Office of Grants Management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Presentation Title Here</dc:title>
  <dc:creator>Klosinski, Ginger</dc:creator>
  <cp:lastModifiedBy>Babice, Christopher</cp:lastModifiedBy>
  <cp:revision>159</cp:revision>
  <dcterms:created xsi:type="dcterms:W3CDTF">2022-01-11T20:45:18Z</dcterms:created>
  <dcterms:modified xsi:type="dcterms:W3CDTF">2024-05-07T13:31:41Z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0x0101008CDBC90275BB3848B6B366B6D0955763</vt:lpwstr>
  </property>
</Properties>
</file>